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9"/>
  </p:notesMasterIdLst>
  <p:sldIdLst>
    <p:sldId id="296" r:id="rId5"/>
    <p:sldId id="414" r:id="rId6"/>
    <p:sldId id="304" r:id="rId7"/>
    <p:sldId id="422" r:id="rId8"/>
    <p:sldId id="429" r:id="rId9"/>
    <p:sldId id="430" r:id="rId10"/>
    <p:sldId id="439" r:id="rId11"/>
    <p:sldId id="307" r:id="rId12"/>
    <p:sldId id="308" r:id="rId13"/>
    <p:sldId id="426" r:id="rId14"/>
    <p:sldId id="427" r:id="rId15"/>
    <p:sldId id="310" r:id="rId16"/>
    <p:sldId id="297" r:id="rId17"/>
    <p:sldId id="431" r:id="rId18"/>
    <p:sldId id="298" r:id="rId19"/>
    <p:sldId id="299" r:id="rId20"/>
    <p:sldId id="268" r:id="rId21"/>
    <p:sldId id="311" r:id="rId22"/>
    <p:sldId id="428" r:id="rId23"/>
    <p:sldId id="302" r:id="rId24"/>
    <p:sldId id="437" r:id="rId25"/>
    <p:sldId id="314" r:id="rId26"/>
    <p:sldId id="316" r:id="rId27"/>
    <p:sldId id="312" r:id="rId28"/>
    <p:sldId id="432" r:id="rId29"/>
    <p:sldId id="433" r:id="rId30"/>
    <p:sldId id="434" r:id="rId31"/>
    <p:sldId id="441" r:id="rId32"/>
    <p:sldId id="435" r:id="rId33"/>
    <p:sldId id="436" r:id="rId34"/>
    <p:sldId id="417" r:id="rId35"/>
    <p:sldId id="361" r:id="rId36"/>
    <p:sldId id="362" r:id="rId37"/>
    <p:sldId id="356" r:id="rId38"/>
    <p:sldId id="318" r:id="rId39"/>
    <p:sldId id="332" r:id="rId40"/>
    <p:sldId id="408" r:id="rId41"/>
    <p:sldId id="338" r:id="rId42"/>
    <p:sldId id="410" r:id="rId43"/>
    <p:sldId id="384" r:id="rId44"/>
    <p:sldId id="411" r:id="rId45"/>
    <p:sldId id="330" r:id="rId46"/>
    <p:sldId id="442" r:id="rId47"/>
    <p:sldId id="339" r:id="rId48"/>
    <p:sldId id="326" r:id="rId49"/>
    <p:sldId id="425" r:id="rId50"/>
    <p:sldId id="420" r:id="rId51"/>
    <p:sldId id="404" r:id="rId52"/>
    <p:sldId id="438" r:id="rId53"/>
    <p:sldId id="443" r:id="rId54"/>
    <p:sldId id="440" r:id="rId55"/>
    <p:sldId id="377" r:id="rId56"/>
    <p:sldId id="412" r:id="rId57"/>
    <p:sldId id="259" r:id="rId58"/>
  </p:sldIdLst>
  <p:sldSz cx="12192000" cy="6858000"/>
  <p:notesSz cx="6797675" cy="9926638"/>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BF95DF"/>
    <a:srgbClr val="C75782"/>
    <a:srgbClr val="AC75D5"/>
    <a:srgbClr val="DAC7DD"/>
    <a:srgbClr val="DFC9EF"/>
    <a:srgbClr val="FFCCFF"/>
    <a:srgbClr val="FF3399"/>
    <a:srgbClr val="FF99FF"/>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9" autoAdjust="0"/>
    <p:restoredTop sz="94674"/>
  </p:normalViewPr>
  <p:slideViewPr>
    <p:cSldViewPr snapToGrid="0" snapToObjects="1">
      <p:cViewPr varScale="1">
        <p:scale>
          <a:sx n="108" d="100"/>
          <a:sy n="108" d="100"/>
        </p:scale>
        <p:origin x="648" y="10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1D1AB4-A880-415A-ACB3-13E17EB6331C}"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s-MX"/>
        </a:p>
      </dgm:t>
    </dgm:pt>
    <dgm:pt modelId="{51ADB57E-5284-49EF-BB10-198323CEB948}">
      <dgm:prSet phldrT="[Texto]" custT="1"/>
      <dgm:spPr/>
      <dgm:t>
        <a:bodyPr/>
        <a:lstStyle/>
        <a:p>
          <a:r>
            <a:rPr lang="es-MX" sz="2800" b="1"/>
            <a:t>Resultados 2022</a:t>
          </a:r>
          <a:endParaRPr lang="es-MX" sz="2800" b="1" dirty="0"/>
        </a:p>
      </dgm:t>
    </dgm:pt>
    <dgm:pt modelId="{0E1FEC0D-1593-4EE5-BECF-2CD0B44168F7}" type="parTrans" cxnId="{0F42A956-A7A2-41D7-A48F-FB556EABE451}">
      <dgm:prSet/>
      <dgm:spPr/>
      <dgm:t>
        <a:bodyPr/>
        <a:lstStyle/>
        <a:p>
          <a:endParaRPr lang="es-MX"/>
        </a:p>
      </dgm:t>
    </dgm:pt>
    <dgm:pt modelId="{8002D899-1A9F-4428-B121-0AD5A4070C20}" type="sibTrans" cxnId="{0F42A956-A7A2-41D7-A48F-FB556EABE451}">
      <dgm:prSet/>
      <dgm:spPr/>
      <dgm:t>
        <a:bodyPr/>
        <a:lstStyle/>
        <a:p>
          <a:endParaRPr lang="es-MX"/>
        </a:p>
      </dgm:t>
    </dgm:pt>
    <dgm:pt modelId="{6BA91AD1-67F6-45C6-9FAC-D975C5D8F1C7}">
      <dgm:prSet phldrT="[Texto]" custT="1"/>
      <dgm:spPr/>
      <dgm:t>
        <a:bodyPr/>
        <a:lstStyle/>
        <a:p>
          <a:r>
            <a:rPr lang="es-MX" sz="2800" b="1"/>
            <a:t>Líneas de trabajo y compromisos 2023</a:t>
          </a:r>
          <a:endParaRPr lang="es-MX" sz="2800" b="1" dirty="0"/>
        </a:p>
      </dgm:t>
    </dgm:pt>
    <dgm:pt modelId="{B1D5926F-A84A-4AA2-81C3-08A1885C0E48}" type="parTrans" cxnId="{85C33797-3FEA-418A-8008-7922A6DC699D}">
      <dgm:prSet/>
      <dgm:spPr/>
      <dgm:t>
        <a:bodyPr/>
        <a:lstStyle/>
        <a:p>
          <a:endParaRPr lang="es-MX"/>
        </a:p>
      </dgm:t>
    </dgm:pt>
    <dgm:pt modelId="{9C4D5A35-1060-4521-82BF-980462804E74}" type="sibTrans" cxnId="{85C33797-3FEA-418A-8008-7922A6DC699D}">
      <dgm:prSet/>
      <dgm:spPr/>
      <dgm:t>
        <a:bodyPr/>
        <a:lstStyle/>
        <a:p>
          <a:endParaRPr lang="es-MX"/>
        </a:p>
      </dgm:t>
    </dgm:pt>
    <dgm:pt modelId="{57A30652-B2F8-43CB-9D67-520A9083BD25}">
      <dgm:prSet phldrT="[Texto]" custT="1"/>
      <dgm:spPr/>
      <dgm:t>
        <a:bodyPr/>
        <a:lstStyle/>
        <a:p>
          <a:r>
            <a:rPr lang="es-MX" sz="2800" b="1"/>
            <a:t>Temas adicionales</a:t>
          </a:r>
          <a:endParaRPr lang="es-MX" sz="2800" b="1" dirty="0"/>
        </a:p>
      </dgm:t>
    </dgm:pt>
    <dgm:pt modelId="{CCCC9C9D-5618-4290-BDE1-8FD577779959}" type="parTrans" cxnId="{15BAEF0C-A565-4D9A-B34B-FE3B3902D616}">
      <dgm:prSet/>
      <dgm:spPr/>
      <dgm:t>
        <a:bodyPr/>
        <a:lstStyle/>
        <a:p>
          <a:endParaRPr lang="es-MX"/>
        </a:p>
      </dgm:t>
    </dgm:pt>
    <dgm:pt modelId="{E41D083C-B4E7-4C44-BF61-C35F4EF1189F}" type="sibTrans" cxnId="{15BAEF0C-A565-4D9A-B34B-FE3B3902D616}">
      <dgm:prSet/>
      <dgm:spPr/>
      <dgm:t>
        <a:bodyPr/>
        <a:lstStyle/>
        <a:p>
          <a:endParaRPr lang="es-MX"/>
        </a:p>
      </dgm:t>
    </dgm:pt>
    <dgm:pt modelId="{A0C3F161-0CFA-4B64-AED3-80EAC05E3BD0}">
      <dgm:prSet phldrT="[Texto]" custT="1"/>
      <dgm:spPr/>
      <dgm:t>
        <a:bodyPr/>
        <a:lstStyle/>
        <a:p>
          <a:r>
            <a:rPr lang="es-MX" sz="2800" b="1" dirty="0"/>
            <a:t>Asuntos generales</a:t>
          </a:r>
        </a:p>
      </dgm:t>
    </dgm:pt>
    <dgm:pt modelId="{B7BB199B-2128-43E5-83A6-9C9F2CA8270C}" type="parTrans" cxnId="{8AF43115-B96D-4110-B6B9-911CF81732E0}">
      <dgm:prSet/>
      <dgm:spPr/>
      <dgm:t>
        <a:bodyPr/>
        <a:lstStyle/>
        <a:p>
          <a:endParaRPr lang="es-MX"/>
        </a:p>
      </dgm:t>
    </dgm:pt>
    <dgm:pt modelId="{F32E8505-117F-41D8-A498-9F27FB907B0C}" type="sibTrans" cxnId="{8AF43115-B96D-4110-B6B9-911CF81732E0}">
      <dgm:prSet/>
      <dgm:spPr/>
      <dgm:t>
        <a:bodyPr/>
        <a:lstStyle/>
        <a:p>
          <a:endParaRPr lang="es-MX"/>
        </a:p>
      </dgm:t>
    </dgm:pt>
    <dgm:pt modelId="{A19D1088-D42A-4E0C-A4A8-95D2EEF8A7E6}" type="pres">
      <dgm:prSet presAssocID="{A01D1AB4-A880-415A-ACB3-13E17EB6331C}" presName="Name0" presStyleCnt="0">
        <dgm:presLayoutVars>
          <dgm:chMax val="7"/>
          <dgm:chPref val="7"/>
          <dgm:dir/>
        </dgm:presLayoutVars>
      </dgm:prSet>
      <dgm:spPr/>
    </dgm:pt>
    <dgm:pt modelId="{1D3321CB-AC43-42B7-8872-E9F84D3C2796}" type="pres">
      <dgm:prSet presAssocID="{A01D1AB4-A880-415A-ACB3-13E17EB6331C}" presName="Name1" presStyleCnt="0"/>
      <dgm:spPr/>
    </dgm:pt>
    <dgm:pt modelId="{2F4E02C4-FC32-4B5C-86DC-E247E135A993}" type="pres">
      <dgm:prSet presAssocID="{A01D1AB4-A880-415A-ACB3-13E17EB6331C}" presName="cycle" presStyleCnt="0"/>
      <dgm:spPr/>
    </dgm:pt>
    <dgm:pt modelId="{15A959A9-5DCA-4462-9449-8A0E722E6E0F}" type="pres">
      <dgm:prSet presAssocID="{A01D1AB4-A880-415A-ACB3-13E17EB6331C}" presName="srcNode" presStyleLbl="node1" presStyleIdx="0" presStyleCnt="4"/>
      <dgm:spPr/>
    </dgm:pt>
    <dgm:pt modelId="{B7D4D32D-8FE6-4AA5-8DA5-0EF567C03A57}" type="pres">
      <dgm:prSet presAssocID="{A01D1AB4-A880-415A-ACB3-13E17EB6331C}" presName="conn" presStyleLbl="parChTrans1D2" presStyleIdx="0" presStyleCnt="1"/>
      <dgm:spPr/>
    </dgm:pt>
    <dgm:pt modelId="{450FAFAF-BBA8-44C5-9707-09CDE712765E}" type="pres">
      <dgm:prSet presAssocID="{A01D1AB4-A880-415A-ACB3-13E17EB6331C}" presName="extraNode" presStyleLbl="node1" presStyleIdx="0" presStyleCnt="4"/>
      <dgm:spPr/>
    </dgm:pt>
    <dgm:pt modelId="{8516CB3A-983D-4CDE-BA52-D6A251A6D947}" type="pres">
      <dgm:prSet presAssocID="{A01D1AB4-A880-415A-ACB3-13E17EB6331C}" presName="dstNode" presStyleLbl="node1" presStyleIdx="0" presStyleCnt="4"/>
      <dgm:spPr/>
    </dgm:pt>
    <dgm:pt modelId="{5AC0BED3-48F7-42B9-9C18-A6BBB1ED8510}" type="pres">
      <dgm:prSet presAssocID="{51ADB57E-5284-49EF-BB10-198323CEB948}" presName="text_1" presStyleLbl="node1" presStyleIdx="0" presStyleCnt="4">
        <dgm:presLayoutVars>
          <dgm:bulletEnabled val="1"/>
        </dgm:presLayoutVars>
      </dgm:prSet>
      <dgm:spPr/>
    </dgm:pt>
    <dgm:pt modelId="{DEE7B2F6-4171-4393-B477-7512C69B1079}" type="pres">
      <dgm:prSet presAssocID="{51ADB57E-5284-49EF-BB10-198323CEB948}" presName="accent_1" presStyleCnt="0"/>
      <dgm:spPr/>
    </dgm:pt>
    <dgm:pt modelId="{EFB0D810-DCB8-4832-9C7C-01CD8B61B97F}" type="pres">
      <dgm:prSet presAssocID="{51ADB57E-5284-49EF-BB10-198323CEB948}" presName="accentRepeatNode" presStyleLbl="solidFgAcc1" presStyleIdx="0" presStyleCnt="4"/>
      <dgm:spPr/>
    </dgm:pt>
    <dgm:pt modelId="{4DDF513D-F806-4C11-A108-6112475C2B6A}" type="pres">
      <dgm:prSet presAssocID="{6BA91AD1-67F6-45C6-9FAC-D975C5D8F1C7}" presName="text_2" presStyleLbl="node1" presStyleIdx="1" presStyleCnt="4">
        <dgm:presLayoutVars>
          <dgm:bulletEnabled val="1"/>
        </dgm:presLayoutVars>
      </dgm:prSet>
      <dgm:spPr/>
    </dgm:pt>
    <dgm:pt modelId="{29136991-2C95-4703-BD10-B7BEBC5A141C}" type="pres">
      <dgm:prSet presAssocID="{6BA91AD1-67F6-45C6-9FAC-D975C5D8F1C7}" presName="accent_2" presStyleCnt="0"/>
      <dgm:spPr/>
    </dgm:pt>
    <dgm:pt modelId="{3C181D78-C074-494D-B7F6-E76BCC382049}" type="pres">
      <dgm:prSet presAssocID="{6BA91AD1-67F6-45C6-9FAC-D975C5D8F1C7}" presName="accentRepeatNode" presStyleLbl="solidFgAcc1" presStyleIdx="1" presStyleCnt="4"/>
      <dgm:spPr/>
    </dgm:pt>
    <dgm:pt modelId="{2E0C6602-7A74-4BCD-A782-531E221E423E}" type="pres">
      <dgm:prSet presAssocID="{57A30652-B2F8-43CB-9D67-520A9083BD25}" presName="text_3" presStyleLbl="node1" presStyleIdx="2" presStyleCnt="4">
        <dgm:presLayoutVars>
          <dgm:bulletEnabled val="1"/>
        </dgm:presLayoutVars>
      </dgm:prSet>
      <dgm:spPr/>
    </dgm:pt>
    <dgm:pt modelId="{19AE3FF8-1B59-4593-A07D-259AA30C7A19}" type="pres">
      <dgm:prSet presAssocID="{57A30652-B2F8-43CB-9D67-520A9083BD25}" presName="accent_3" presStyleCnt="0"/>
      <dgm:spPr/>
    </dgm:pt>
    <dgm:pt modelId="{A93EF3B4-FE9D-41FA-902F-465AC6B2E035}" type="pres">
      <dgm:prSet presAssocID="{57A30652-B2F8-43CB-9D67-520A9083BD25}" presName="accentRepeatNode" presStyleLbl="solidFgAcc1" presStyleIdx="2" presStyleCnt="4"/>
      <dgm:spPr/>
    </dgm:pt>
    <dgm:pt modelId="{92E047C2-2552-4503-B779-CF81963DFC86}" type="pres">
      <dgm:prSet presAssocID="{A0C3F161-0CFA-4B64-AED3-80EAC05E3BD0}" presName="text_4" presStyleLbl="node1" presStyleIdx="3" presStyleCnt="4">
        <dgm:presLayoutVars>
          <dgm:bulletEnabled val="1"/>
        </dgm:presLayoutVars>
      </dgm:prSet>
      <dgm:spPr/>
    </dgm:pt>
    <dgm:pt modelId="{49F8644F-99BD-4A71-8610-A225B23F46FE}" type="pres">
      <dgm:prSet presAssocID="{A0C3F161-0CFA-4B64-AED3-80EAC05E3BD0}" presName="accent_4" presStyleCnt="0"/>
      <dgm:spPr/>
    </dgm:pt>
    <dgm:pt modelId="{51EFFF7F-D478-4639-80E0-0AFFF365F48C}" type="pres">
      <dgm:prSet presAssocID="{A0C3F161-0CFA-4B64-AED3-80EAC05E3BD0}" presName="accentRepeatNode" presStyleLbl="solidFgAcc1" presStyleIdx="3" presStyleCnt="4"/>
      <dgm:spPr/>
    </dgm:pt>
  </dgm:ptLst>
  <dgm:cxnLst>
    <dgm:cxn modelId="{15BAEF0C-A565-4D9A-B34B-FE3B3902D616}" srcId="{A01D1AB4-A880-415A-ACB3-13E17EB6331C}" destId="{57A30652-B2F8-43CB-9D67-520A9083BD25}" srcOrd="2" destOrd="0" parTransId="{CCCC9C9D-5618-4290-BDE1-8FD577779959}" sibTransId="{E41D083C-B4E7-4C44-BF61-C35F4EF1189F}"/>
    <dgm:cxn modelId="{8AF43115-B96D-4110-B6B9-911CF81732E0}" srcId="{A01D1AB4-A880-415A-ACB3-13E17EB6331C}" destId="{A0C3F161-0CFA-4B64-AED3-80EAC05E3BD0}" srcOrd="3" destOrd="0" parTransId="{B7BB199B-2128-43E5-83A6-9C9F2CA8270C}" sibTransId="{F32E8505-117F-41D8-A498-9F27FB907B0C}"/>
    <dgm:cxn modelId="{99620465-9E9E-4D0C-9641-B1845C0FD3CA}" type="presOf" srcId="{6BA91AD1-67F6-45C6-9FAC-D975C5D8F1C7}" destId="{4DDF513D-F806-4C11-A108-6112475C2B6A}" srcOrd="0" destOrd="0" presId="urn:microsoft.com/office/officeart/2008/layout/VerticalCurvedList"/>
    <dgm:cxn modelId="{0F42A956-A7A2-41D7-A48F-FB556EABE451}" srcId="{A01D1AB4-A880-415A-ACB3-13E17EB6331C}" destId="{51ADB57E-5284-49EF-BB10-198323CEB948}" srcOrd="0" destOrd="0" parTransId="{0E1FEC0D-1593-4EE5-BECF-2CD0B44168F7}" sibTransId="{8002D899-1A9F-4428-B121-0AD5A4070C20}"/>
    <dgm:cxn modelId="{1813757E-3ABE-4C0F-A5BD-79B610B7371A}" type="presOf" srcId="{A0C3F161-0CFA-4B64-AED3-80EAC05E3BD0}" destId="{92E047C2-2552-4503-B779-CF81963DFC86}" srcOrd="0" destOrd="0" presId="urn:microsoft.com/office/officeart/2008/layout/VerticalCurvedList"/>
    <dgm:cxn modelId="{95BD0A92-B5AE-4285-B889-5F77503FCBF2}" type="presOf" srcId="{8002D899-1A9F-4428-B121-0AD5A4070C20}" destId="{B7D4D32D-8FE6-4AA5-8DA5-0EF567C03A57}" srcOrd="0" destOrd="0" presId="urn:microsoft.com/office/officeart/2008/layout/VerticalCurvedList"/>
    <dgm:cxn modelId="{85C33797-3FEA-418A-8008-7922A6DC699D}" srcId="{A01D1AB4-A880-415A-ACB3-13E17EB6331C}" destId="{6BA91AD1-67F6-45C6-9FAC-D975C5D8F1C7}" srcOrd="1" destOrd="0" parTransId="{B1D5926F-A84A-4AA2-81C3-08A1885C0E48}" sibTransId="{9C4D5A35-1060-4521-82BF-980462804E74}"/>
    <dgm:cxn modelId="{27A49D9E-A455-48B8-9EF1-3206367CEAC5}" type="presOf" srcId="{57A30652-B2F8-43CB-9D67-520A9083BD25}" destId="{2E0C6602-7A74-4BCD-A782-531E221E423E}" srcOrd="0" destOrd="0" presId="urn:microsoft.com/office/officeart/2008/layout/VerticalCurvedList"/>
    <dgm:cxn modelId="{7EF646A0-520A-4F56-8596-6532E8B62EB6}" type="presOf" srcId="{51ADB57E-5284-49EF-BB10-198323CEB948}" destId="{5AC0BED3-48F7-42B9-9C18-A6BBB1ED8510}" srcOrd="0" destOrd="0" presId="urn:microsoft.com/office/officeart/2008/layout/VerticalCurvedList"/>
    <dgm:cxn modelId="{163FCAE8-B729-4D86-8564-AD358BCC352F}" type="presOf" srcId="{A01D1AB4-A880-415A-ACB3-13E17EB6331C}" destId="{A19D1088-D42A-4E0C-A4A8-95D2EEF8A7E6}" srcOrd="0" destOrd="0" presId="urn:microsoft.com/office/officeart/2008/layout/VerticalCurvedList"/>
    <dgm:cxn modelId="{1D74B8D6-7BE5-4304-B964-7C73B18CA2FA}" type="presParOf" srcId="{A19D1088-D42A-4E0C-A4A8-95D2EEF8A7E6}" destId="{1D3321CB-AC43-42B7-8872-E9F84D3C2796}" srcOrd="0" destOrd="0" presId="urn:microsoft.com/office/officeart/2008/layout/VerticalCurvedList"/>
    <dgm:cxn modelId="{FEA31954-8F54-42FE-8B9D-F700E6425A23}" type="presParOf" srcId="{1D3321CB-AC43-42B7-8872-E9F84D3C2796}" destId="{2F4E02C4-FC32-4B5C-86DC-E247E135A993}" srcOrd="0" destOrd="0" presId="urn:microsoft.com/office/officeart/2008/layout/VerticalCurvedList"/>
    <dgm:cxn modelId="{D38C6704-7197-416E-9975-191FBD28EA63}" type="presParOf" srcId="{2F4E02C4-FC32-4B5C-86DC-E247E135A993}" destId="{15A959A9-5DCA-4462-9449-8A0E722E6E0F}" srcOrd="0" destOrd="0" presId="urn:microsoft.com/office/officeart/2008/layout/VerticalCurvedList"/>
    <dgm:cxn modelId="{716FDEC7-5CA8-4B7D-A206-104C0E21662C}" type="presParOf" srcId="{2F4E02C4-FC32-4B5C-86DC-E247E135A993}" destId="{B7D4D32D-8FE6-4AA5-8DA5-0EF567C03A57}" srcOrd="1" destOrd="0" presId="urn:microsoft.com/office/officeart/2008/layout/VerticalCurvedList"/>
    <dgm:cxn modelId="{CAEB47E7-4337-4CB0-8071-19DCECA59C5C}" type="presParOf" srcId="{2F4E02C4-FC32-4B5C-86DC-E247E135A993}" destId="{450FAFAF-BBA8-44C5-9707-09CDE712765E}" srcOrd="2" destOrd="0" presId="urn:microsoft.com/office/officeart/2008/layout/VerticalCurvedList"/>
    <dgm:cxn modelId="{ED1CE399-DBDA-487B-9E76-DA50458BE4EB}" type="presParOf" srcId="{2F4E02C4-FC32-4B5C-86DC-E247E135A993}" destId="{8516CB3A-983D-4CDE-BA52-D6A251A6D947}" srcOrd="3" destOrd="0" presId="urn:microsoft.com/office/officeart/2008/layout/VerticalCurvedList"/>
    <dgm:cxn modelId="{37FEBB2D-9DA1-4F9D-A4DC-CA8C8563CE32}" type="presParOf" srcId="{1D3321CB-AC43-42B7-8872-E9F84D3C2796}" destId="{5AC0BED3-48F7-42B9-9C18-A6BBB1ED8510}" srcOrd="1" destOrd="0" presId="urn:microsoft.com/office/officeart/2008/layout/VerticalCurvedList"/>
    <dgm:cxn modelId="{B1205E00-6C3B-415A-8F56-E3B0605196D3}" type="presParOf" srcId="{1D3321CB-AC43-42B7-8872-E9F84D3C2796}" destId="{DEE7B2F6-4171-4393-B477-7512C69B1079}" srcOrd="2" destOrd="0" presId="urn:microsoft.com/office/officeart/2008/layout/VerticalCurvedList"/>
    <dgm:cxn modelId="{C5EEF4A5-DFA0-475D-88ED-D90E13D0F742}" type="presParOf" srcId="{DEE7B2F6-4171-4393-B477-7512C69B1079}" destId="{EFB0D810-DCB8-4832-9C7C-01CD8B61B97F}" srcOrd="0" destOrd="0" presId="urn:microsoft.com/office/officeart/2008/layout/VerticalCurvedList"/>
    <dgm:cxn modelId="{E9D1EF5D-4176-4380-BCEB-CB426A4079EB}" type="presParOf" srcId="{1D3321CB-AC43-42B7-8872-E9F84D3C2796}" destId="{4DDF513D-F806-4C11-A108-6112475C2B6A}" srcOrd="3" destOrd="0" presId="urn:microsoft.com/office/officeart/2008/layout/VerticalCurvedList"/>
    <dgm:cxn modelId="{0631D6DB-4689-4E49-AA50-C230289EFE87}" type="presParOf" srcId="{1D3321CB-AC43-42B7-8872-E9F84D3C2796}" destId="{29136991-2C95-4703-BD10-B7BEBC5A141C}" srcOrd="4" destOrd="0" presId="urn:microsoft.com/office/officeart/2008/layout/VerticalCurvedList"/>
    <dgm:cxn modelId="{63D3324E-8720-424B-AEAB-6BB2D785ADF3}" type="presParOf" srcId="{29136991-2C95-4703-BD10-B7BEBC5A141C}" destId="{3C181D78-C074-494D-B7F6-E76BCC382049}" srcOrd="0" destOrd="0" presId="urn:microsoft.com/office/officeart/2008/layout/VerticalCurvedList"/>
    <dgm:cxn modelId="{C6E238E1-1308-428B-89BC-1B0529E69037}" type="presParOf" srcId="{1D3321CB-AC43-42B7-8872-E9F84D3C2796}" destId="{2E0C6602-7A74-4BCD-A782-531E221E423E}" srcOrd="5" destOrd="0" presId="urn:microsoft.com/office/officeart/2008/layout/VerticalCurvedList"/>
    <dgm:cxn modelId="{8566800C-41C5-4469-B802-FB521FEA5568}" type="presParOf" srcId="{1D3321CB-AC43-42B7-8872-E9F84D3C2796}" destId="{19AE3FF8-1B59-4593-A07D-259AA30C7A19}" srcOrd="6" destOrd="0" presId="urn:microsoft.com/office/officeart/2008/layout/VerticalCurvedList"/>
    <dgm:cxn modelId="{EEA9369E-5284-4520-B818-C778664A71B5}" type="presParOf" srcId="{19AE3FF8-1B59-4593-A07D-259AA30C7A19}" destId="{A93EF3B4-FE9D-41FA-902F-465AC6B2E035}" srcOrd="0" destOrd="0" presId="urn:microsoft.com/office/officeart/2008/layout/VerticalCurvedList"/>
    <dgm:cxn modelId="{35E04EC5-F771-49EC-95E7-7D1E10C7CA25}" type="presParOf" srcId="{1D3321CB-AC43-42B7-8872-E9F84D3C2796}" destId="{92E047C2-2552-4503-B779-CF81963DFC86}" srcOrd="7" destOrd="0" presId="urn:microsoft.com/office/officeart/2008/layout/VerticalCurvedList"/>
    <dgm:cxn modelId="{4A3FF950-5668-4ADD-BD5D-735FA767FE75}" type="presParOf" srcId="{1D3321CB-AC43-42B7-8872-E9F84D3C2796}" destId="{49F8644F-99BD-4A71-8610-A225B23F46FE}" srcOrd="8" destOrd="0" presId="urn:microsoft.com/office/officeart/2008/layout/VerticalCurvedList"/>
    <dgm:cxn modelId="{C8CE181D-7477-40CF-92A8-77DB13F4B3F7}" type="presParOf" srcId="{49F8644F-99BD-4A71-8610-A225B23F46FE}" destId="{51EFFF7F-D478-4639-80E0-0AFFF365F48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2820D53-BB51-487B-8B58-98EC915D9E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912F2487-CFB2-408E-861C-04951CA28459}">
      <dgm:prSet phldrT="[Texto]" custT="1"/>
      <dgm:spPr>
        <a:solidFill>
          <a:schemeClr val="accent1">
            <a:lumMod val="60000"/>
            <a:lumOff val="40000"/>
          </a:schemeClr>
        </a:solidFill>
      </dgm:spPr>
      <dgm:t>
        <a:bodyPr/>
        <a:lstStyle/>
        <a:p>
          <a:r>
            <a:rPr lang="es-MX" sz="3600" b="1" dirty="0">
              <a:latin typeface="Century Gothic" panose="020B0502020202020204" pitchFamily="34" charset="0"/>
            </a:rPr>
            <a:t>Diplomado</a:t>
          </a:r>
        </a:p>
      </dgm:t>
    </dgm:pt>
    <dgm:pt modelId="{D7843FBE-B930-424A-A026-8B11BE0BA964}" type="parTrans" cxnId="{1D7E4660-8277-4302-9C1D-86A70F45DA88}">
      <dgm:prSet/>
      <dgm:spPr/>
      <dgm:t>
        <a:bodyPr/>
        <a:lstStyle/>
        <a:p>
          <a:endParaRPr lang="es-MX"/>
        </a:p>
      </dgm:t>
    </dgm:pt>
    <dgm:pt modelId="{E024AAAF-87E2-4473-9B93-9B0732F52A3A}" type="sibTrans" cxnId="{1D7E4660-8277-4302-9C1D-86A70F45DA88}">
      <dgm:prSet/>
      <dgm:spPr/>
      <dgm:t>
        <a:bodyPr/>
        <a:lstStyle/>
        <a:p>
          <a:endParaRPr lang="es-MX"/>
        </a:p>
      </dgm:t>
    </dgm:pt>
    <dgm:pt modelId="{4413F059-2145-4282-B5EC-5D6694FE157C}">
      <dgm:prSet phldrT="[Texto]" custT="1"/>
      <dgm:spPr>
        <a:solidFill>
          <a:schemeClr val="accent2">
            <a:lumMod val="40000"/>
            <a:lumOff val="60000"/>
            <a:alpha val="90000"/>
          </a:schemeClr>
        </a:solidFill>
      </dgm:spPr>
      <dgm:t>
        <a:bodyPr/>
        <a:lstStyle/>
        <a:p>
          <a:pPr>
            <a:buFontTx/>
            <a:buNone/>
          </a:pPr>
          <a:r>
            <a:rPr lang="es-MX" sz="1600" b="1" dirty="0">
              <a:solidFill>
                <a:schemeClr val="tx1"/>
              </a:solidFill>
              <a:latin typeface="Century Gothic" panose="020B0502020202020204" pitchFamily="34" charset="0"/>
            </a:rPr>
            <a:t>Diplomado “Transparencia, Acceso a la Información Pública, Rendición de Cuentas, Gobierno Abierto y Protección de Datos Personales en la Ciudad de México”</a:t>
          </a:r>
          <a:endParaRPr lang="es-MX" sz="1600" b="0" dirty="0">
            <a:solidFill>
              <a:schemeClr val="tx1"/>
            </a:solidFill>
            <a:latin typeface="Century Gothic" panose="020B0502020202020204" pitchFamily="34" charset="0"/>
          </a:endParaRPr>
        </a:p>
      </dgm:t>
    </dgm:pt>
    <dgm:pt modelId="{8CBF907A-E077-4B8C-93E0-509AFF3E5AE9}" type="parTrans" cxnId="{4C1A8BCE-A4B7-48B7-8D70-83171BED0E0B}">
      <dgm:prSet/>
      <dgm:spPr/>
      <dgm:t>
        <a:bodyPr/>
        <a:lstStyle/>
        <a:p>
          <a:endParaRPr lang="es-MX"/>
        </a:p>
      </dgm:t>
    </dgm:pt>
    <dgm:pt modelId="{48C42A14-2807-47EF-9E7A-0D277E793D4C}" type="sibTrans" cxnId="{4C1A8BCE-A4B7-48B7-8D70-83171BED0E0B}">
      <dgm:prSet/>
      <dgm:spPr/>
      <dgm:t>
        <a:bodyPr/>
        <a:lstStyle/>
        <a:p>
          <a:endParaRPr lang="es-MX"/>
        </a:p>
      </dgm:t>
    </dgm:pt>
    <dgm:pt modelId="{D0D750AB-4433-4C47-8C7D-B0B06BAAC03B}">
      <dgm:prSet phldrT="[Texto]" custT="1"/>
      <dgm:spPr>
        <a:solidFill>
          <a:schemeClr val="accent2">
            <a:lumMod val="40000"/>
            <a:lumOff val="60000"/>
            <a:alpha val="90000"/>
          </a:schemeClr>
        </a:solidFill>
      </dgm:spPr>
      <dgm:t>
        <a:bodyPr/>
        <a:lstStyle/>
        <a:p>
          <a:pPr>
            <a:buFontTx/>
            <a:buNone/>
          </a:pPr>
          <a:endParaRPr lang="es-MX" sz="1400" b="0" dirty="0">
            <a:latin typeface="Century Gothic" panose="020B0502020202020204" pitchFamily="34" charset="0"/>
          </a:endParaRPr>
        </a:p>
      </dgm:t>
    </dgm:pt>
    <dgm:pt modelId="{43CA4CCF-88D6-4EC0-8A19-1C1777DCF9A8}" type="parTrans" cxnId="{C50DF861-92E9-4DEE-8D60-DF1267B952B5}">
      <dgm:prSet/>
      <dgm:spPr/>
      <dgm:t>
        <a:bodyPr/>
        <a:lstStyle/>
        <a:p>
          <a:endParaRPr lang="es-MX"/>
        </a:p>
      </dgm:t>
    </dgm:pt>
    <dgm:pt modelId="{8DF77274-C06B-44CA-9474-654184D83040}" type="sibTrans" cxnId="{C50DF861-92E9-4DEE-8D60-DF1267B952B5}">
      <dgm:prSet/>
      <dgm:spPr/>
      <dgm:t>
        <a:bodyPr/>
        <a:lstStyle/>
        <a:p>
          <a:endParaRPr lang="es-MX"/>
        </a:p>
      </dgm:t>
    </dgm:pt>
    <dgm:pt modelId="{F74E3B15-26FD-4EDD-9E48-0A8D044908D3}" type="pres">
      <dgm:prSet presAssocID="{C2820D53-BB51-487B-8B58-98EC915D9EB5}" presName="Name0" presStyleCnt="0">
        <dgm:presLayoutVars>
          <dgm:dir/>
          <dgm:animLvl val="lvl"/>
          <dgm:resizeHandles val="exact"/>
        </dgm:presLayoutVars>
      </dgm:prSet>
      <dgm:spPr/>
    </dgm:pt>
    <dgm:pt modelId="{A7A773DC-4587-4D2C-8A42-E07E3C8CD631}" type="pres">
      <dgm:prSet presAssocID="{912F2487-CFB2-408E-861C-04951CA28459}" presName="composite" presStyleCnt="0"/>
      <dgm:spPr/>
    </dgm:pt>
    <dgm:pt modelId="{A48E4037-4076-419F-A9CC-A78510B5D323}" type="pres">
      <dgm:prSet presAssocID="{912F2487-CFB2-408E-861C-04951CA28459}" presName="parTx" presStyleLbl="alignNode1" presStyleIdx="0" presStyleCnt="1" custScaleX="114397" custScaleY="115404" custLinFactNeighborX="8" custLinFactNeighborY="-18987">
        <dgm:presLayoutVars>
          <dgm:chMax val="0"/>
          <dgm:chPref val="0"/>
          <dgm:bulletEnabled val="1"/>
        </dgm:presLayoutVars>
      </dgm:prSet>
      <dgm:spPr/>
    </dgm:pt>
    <dgm:pt modelId="{CD71E12D-04E5-4691-A7EB-91192956ECEA}" type="pres">
      <dgm:prSet presAssocID="{912F2487-CFB2-408E-861C-04951CA28459}" presName="desTx" presStyleLbl="alignAccFollowNode1" presStyleIdx="0" presStyleCnt="1" custScaleX="114038" custScaleY="102182" custLinFactNeighborX="79" custLinFactNeighborY="8591">
        <dgm:presLayoutVars>
          <dgm:bulletEnabled val="1"/>
        </dgm:presLayoutVars>
      </dgm:prSet>
      <dgm:spPr/>
    </dgm:pt>
  </dgm:ptLst>
  <dgm:cxnLst>
    <dgm:cxn modelId="{1D7E4660-8277-4302-9C1D-86A70F45DA88}" srcId="{C2820D53-BB51-487B-8B58-98EC915D9EB5}" destId="{912F2487-CFB2-408E-861C-04951CA28459}" srcOrd="0" destOrd="0" parTransId="{D7843FBE-B930-424A-A026-8B11BE0BA964}" sibTransId="{E024AAAF-87E2-4473-9B93-9B0732F52A3A}"/>
    <dgm:cxn modelId="{C50DF861-92E9-4DEE-8D60-DF1267B952B5}" srcId="{912F2487-CFB2-408E-861C-04951CA28459}" destId="{D0D750AB-4433-4C47-8C7D-B0B06BAAC03B}" srcOrd="1" destOrd="0" parTransId="{43CA4CCF-88D6-4EC0-8A19-1C1777DCF9A8}" sibTransId="{8DF77274-C06B-44CA-9474-654184D83040}"/>
    <dgm:cxn modelId="{34B5C062-7E53-4196-9489-30A3F6E519DD}" type="presOf" srcId="{C2820D53-BB51-487B-8B58-98EC915D9EB5}" destId="{F74E3B15-26FD-4EDD-9E48-0A8D044908D3}" srcOrd="0" destOrd="0" presId="urn:microsoft.com/office/officeart/2005/8/layout/hList1"/>
    <dgm:cxn modelId="{2000606A-5810-4B15-AC2A-338AC4A72300}" type="presOf" srcId="{4413F059-2145-4282-B5EC-5D6694FE157C}" destId="{CD71E12D-04E5-4691-A7EB-91192956ECEA}" srcOrd="0" destOrd="0" presId="urn:microsoft.com/office/officeart/2005/8/layout/hList1"/>
    <dgm:cxn modelId="{74CFBB77-6172-435A-BA7B-5560F15E5724}" type="presOf" srcId="{D0D750AB-4433-4C47-8C7D-B0B06BAAC03B}" destId="{CD71E12D-04E5-4691-A7EB-91192956ECEA}" srcOrd="0" destOrd="1" presId="urn:microsoft.com/office/officeart/2005/8/layout/hList1"/>
    <dgm:cxn modelId="{236B3FB2-7695-407F-8AE6-E3DA6B68BA9E}" type="presOf" srcId="{912F2487-CFB2-408E-861C-04951CA28459}" destId="{A48E4037-4076-419F-A9CC-A78510B5D323}" srcOrd="0" destOrd="0" presId="urn:microsoft.com/office/officeart/2005/8/layout/hList1"/>
    <dgm:cxn modelId="{4C1A8BCE-A4B7-48B7-8D70-83171BED0E0B}" srcId="{912F2487-CFB2-408E-861C-04951CA28459}" destId="{4413F059-2145-4282-B5EC-5D6694FE157C}" srcOrd="0" destOrd="0" parTransId="{8CBF907A-E077-4B8C-93E0-509AFF3E5AE9}" sibTransId="{48C42A14-2807-47EF-9E7A-0D277E793D4C}"/>
    <dgm:cxn modelId="{0F187B13-C2F6-4E1A-BA91-751741EBF28F}" type="presParOf" srcId="{F74E3B15-26FD-4EDD-9E48-0A8D044908D3}" destId="{A7A773DC-4587-4D2C-8A42-E07E3C8CD631}" srcOrd="0" destOrd="0" presId="urn:microsoft.com/office/officeart/2005/8/layout/hList1"/>
    <dgm:cxn modelId="{527D764F-FF5D-47C2-8DE2-87DA74E5583E}" type="presParOf" srcId="{A7A773DC-4587-4D2C-8A42-E07E3C8CD631}" destId="{A48E4037-4076-419F-A9CC-A78510B5D323}" srcOrd="0" destOrd="0" presId="urn:microsoft.com/office/officeart/2005/8/layout/hList1"/>
    <dgm:cxn modelId="{EBB905A4-57CA-4EB4-9FDE-C3F2B85F8611}" type="presParOf" srcId="{A7A773DC-4587-4D2C-8A42-E07E3C8CD631}" destId="{CD71E12D-04E5-4691-A7EB-91192956ECEA}" srcOrd="1" destOrd="0" presId="urn:microsoft.com/office/officeart/2005/8/layout/hList1"/>
  </dgm:cxnLst>
  <dgm:bg>
    <a:solidFill>
      <a:schemeClr val="accent2">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2820D53-BB51-487B-8B58-98EC915D9E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4413F059-2145-4282-B5EC-5D6694FE157C}">
      <dgm:prSet phldrT="[Texto]" custT="1"/>
      <dgm:spPr>
        <a:solidFill>
          <a:srgbClr val="DFC9EF">
            <a:alpha val="90000"/>
          </a:srgbClr>
        </a:solidFill>
      </dgm:spPr>
      <dgm:t>
        <a:bodyPr/>
        <a:lstStyle/>
        <a:p>
          <a:pPr>
            <a:buFontTx/>
            <a:buNone/>
          </a:pPr>
          <a:endParaRPr lang="es-MX" sz="1800" b="0" dirty="0">
            <a:solidFill>
              <a:schemeClr val="tx1"/>
            </a:solidFill>
            <a:latin typeface="Century Gothic" panose="020B0502020202020204" pitchFamily="34" charset="0"/>
          </a:endParaRPr>
        </a:p>
      </dgm:t>
    </dgm:pt>
    <dgm:pt modelId="{8CBF907A-E077-4B8C-93E0-509AFF3E5AE9}" type="parTrans" cxnId="{4C1A8BCE-A4B7-48B7-8D70-83171BED0E0B}">
      <dgm:prSet/>
      <dgm:spPr/>
      <dgm:t>
        <a:bodyPr/>
        <a:lstStyle/>
        <a:p>
          <a:endParaRPr lang="es-MX"/>
        </a:p>
      </dgm:t>
    </dgm:pt>
    <dgm:pt modelId="{48C42A14-2807-47EF-9E7A-0D277E793D4C}" type="sibTrans" cxnId="{4C1A8BCE-A4B7-48B7-8D70-83171BED0E0B}">
      <dgm:prSet/>
      <dgm:spPr/>
      <dgm:t>
        <a:bodyPr/>
        <a:lstStyle/>
        <a:p>
          <a:endParaRPr lang="es-MX"/>
        </a:p>
      </dgm:t>
    </dgm:pt>
    <dgm:pt modelId="{350D8A63-BC65-4AE9-89E2-AD85F27F87E8}">
      <dgm:prSet phldrT="[Texto]" custT="1"/>
      <dgm:spPr>
        <a:solidFill>
          <a:schemeClr val="accent6">
            <a:lumMod val="40000"/>
            <a:lumOff val="60000"/>
            <a:alpha val="90000"/>
          </a:schemeClr>
        </a:solidFill>
      </dgm:spPr>
      <dgm:t>
        <a:bodyPr/>
        <a:lstStyle/>
        <a:p>
          <a:pPr>
            <a:buFont typeface="Wingdings" panose="05000000000000000000" pitchFamily="2" charset="2"/>
            <a:buNone/>
          </a:pPr>
          <a:r>
            <a:rPr lang="es-ES" sz="1800" dirty="0">
              <a:latin typeface="Century Gothic" panose="020B0502020202020204" pitchFamily="34" charset="0"/>
              <a:cs typeface="Arial" panose="020B0604020202020204" pitchFamily="34" charset="0"/>
            </a:rPr>
            <a:t>Las personas instructoras pueden impartir al interior de su sujeto obligado los siguientes cursos:</a:t>
          </a:r>
        </a:p>
      </dgm:t>
    </dgm:pt>
    <dgm:pt modelId="{6CA75540-46E1-4026-BA0C-CE206F1673F5}" type="parTrans" cxnId="{4BA68B9F-C35F-456D-A9C3-F4C3D520B4FB}">
      <dgm:prSet/>
      <dgm:spPr/>
      <dgm:t>
        <a:bodyPr/>
        <a:lstStyle/>
        <a:p>
          <a:endParaRPr lang="es-MX"/>
        </a:p>
      </dgm:t>
    </dgm:pt>
    <dgm:pt modelId="{5C81D413-1CFF-4118-BE2F-63D6FA93296F}" type="sibTrans" cxnId="{4BA68B9F-C35F-456D-A9C3-F4C3D520B4FB}">
      <dgm:prSet/>
      <dgm:spPr/>
      <dgm:t>
        <a:bodyPr/>
        <a:lstStyle/>
        <a:p>
          <a:endParaRPr lang="es-MX"/>
        </a:p>
      </dgm:t>
    </dgm:pt>
    <dgm:pt modelId="{0D1C23A5-CAD9-4021-B959-C5DD91CE4846}">
      <dgm:prSet phldrT="[Texto]" custT="1"/>
      <dgm:spPr>
        <a:solidFill>
          <a:schemeClr val="accent6">
            <a:lumMod val="40000"/>
            <a:lumOff val="60000"/>
            <a:alpha val="90000"/>
          </a:schemeClr>
        </a:solidFill>
      </dgm:spPr>
      <dgm:t>
        <a:bodyPr/>
        <a:lstStyle/>
        <a:p>
          <a:pPr>
            <a:buFont typeface="Wingdings" panose="05000000000000000000" pitchFamily="2" charset="2"/>
            <a:buChar char="ü"/>
          </a:pPr>
          <a:r>
            <a:rPr lang="es-ES" sz="1800" dirty="0">
              <a:latin typeface="Century Gothic" panose="020B0502020202020204" pitchFamily="34" charset="0"/>
              <a:cs typeface="Arial" panose="020B0604020202020204" pitchFamily="34" charset="0"/>
            </a:rPr>
            <a:t>IPDPPSO CDMX</a:t>
          </a:r>
        </a:p>
      </dgm:t>
    </dgm:pt>
    <dgm:pt modelId="{44C32585-6A9E-43A4-A236-0B7F901F4E45}" type="parTrans" cxnId="{48B3F3A1-B925-4F69-9CD3-A76CB4AB3520}">
      <dgm:prSet/>
      <dgm:spPr/>
      <dgm:t>
        <a:bodyPr/>
        <a:lstStyle/>
        <a:p>
          <a:endParaRPr lang="es-MX"/>
        </a:p>
      </dgm:t>
    </dgm:pt>
    <dgm:pt modelId="{18B746FE-3AE1-4D6B-B7BD-740DE4BE157A}" type="sibTrans" cxnId="{48B3F3A1-B925-4F69-9CD3-A76CB4AB3520}">
      <dgm:prSet/>
      <dgm:spPr/>
      <dgm:t>
        <a:bodyPr/>
        <a:lstStyle/>
        <a:p>
          <a:endParaRPr lang="es-MX"/>
        </a:p>
      </dgm:t>
    </dgm:pt>
    <dgm:pt modelId="{F920CD60-A042-4928-9B4C-B5CFD026EED6}">
      <dgm:prSet phldrT="[Texto]" custT="1"/>
      <dgm:spPr>
        <a:solidFill>
          <a:schemeClr val="accent6">
            <a:lumMod val="40000"/>
            <a:lumOff val="60000"/>
            <a:alpha val="90000"/>
          </a:schemeClr>
        </a:solidFill>
      </dgm:spPr>
      <dgm:t>
        <a:bodyPr/>
        <a:lstStyle/>
        <a:p>
          <a:pPr>
            <a:buFont typeface="Wingdings" panose="05000000000000000000" pitchFamily="2" charset="2"/>
            <a:buChar char="ü"/>
          </a:pPr>
          <a:r>
            <a:rPr lang="es-ES" sz="1800" dirty="0">
              <a:latin typeface="Century Gothic" panose="020B0502020202020204" pitchFamily="34" charset="0"/>
              <a:cs typeface="Arial" panose="020B0604020202020204" pitchFamily="34" charset="0"/>
            </a:rPr>
            <a:t>Introducción a la Organización de Archivos</a:t>
          </a:r>
        </a:p>
      </dgm:t>
    </dgm:pt>
    <dgm:pt modelId="{99881FB4-36EF-4D3F-BC40-ED4F51E0B8D0}" type="parTrans" cxnId="{6AB54044-548F-4108-9C4F-B2CA1A6EA377}">
      <dgm:prSet/>
      <dgm:spPr/>
      <dgm:t>
        <a:bodyPr/>
        <a:lstStyle/>
        <a:p>
          <a:endParaRPr lang="es-MX"/>
        </a:p>
      </dgm:t>
    </dgm:pt>
    <dgm:pt modelId="{AAA7B0E9-0FA6-4511-BBA7-B2ADE00C1BD9}" type="sibTrans" cxnId="{6AB54044-548F-4108-9C4F-B2CA1A6EA377}">
      <dgm:prSet/>
      <dgm:spPr/>
      <dgm:t>
        <a:bodyPr/>
        <a:lstStyle/>
        <a:p>
          <a:endParaRPr lang="es-MX"/>
        </a:p>
      </dgm:t>
    </dgm:pt>
    <dgm:pt modelId="{B08D86BF-486A-41F7-A3EB-B6C7B3D48C90}">
      <dgm:prSet phldrT="[Texto]" custT="1"/>
      <dgm:spPr>
        <a:solidFill>
          <a:schemeClr val="accent6">
            <a:lumMod val="40000"/>
            <a:lumOff val="60000"/>
            <a:alpha val="90000"/>
          </a:schemeClr>
        </a:solidFill>
      </dgm:spPr>
      <dgm:t>
        <a:bodyPr/>
        <a:lstStyle/>
        <a:p>
          <a:pPr>
            <a:buFont typeface="Wingdings" panose="05000000000000000000" pitchFamily="2" charset="2"/>
            <a:buChar char="ü"/>
          </a:pPr>
          <a:r>
            <a:rPr lang="es-ES" sz="1800" dirty="0">
              <a:latin typeface="Century Gothic" panose="020B0502020202020204" pitchFamily="34" charset="0"/>
              <a:cs typeface="Arial" panose="020B0604020202020204" pitchFamily="34" charset="0"/>
            </a:rPr>
            <a:t>Solicitudes de información y recurso de revisión.</a:t>
          </a:r>
        </a:p>
      </dgm:t>
    </dgm:pt>
    <dgm:pt modelId="{5A059F41-7E8A-4314-B297-3D6E35C00667}" type="parTrans" cxnId="{A075D8E2-AE9A-49B6-BECB-8A49E5CD35B8}">
      <dgm:prSet/>
      <dgm:spPr/>
      <dgm:t>
        <a:bodyPr/>
        <a:lstStyle/>
        <a:p>
          <a:endParaRPr lang="es-MX"/>
        </a:p>
      </dgm:t>
    </dgm:pt>
    <dgm:pt modelId="{59ACED9D-1A48-42BB-8C02-C6B4418B54B7}" type="sibTrans" cxnId="{A075D8E2-AE9A-49B6-BECB-8A49E5CD35B8}">
      <dgm:prSet/>
      <dgm:spPr/>
      <dgm:t>
        <a:bodyPr/>
        <a:lstStyle/>
        <a:p>
          <a:endParaRPr lang="es-MX"/>
        </a:p>
      </dgm:t>
    </dgm:pt>
    <dgm:pt modelId="{D87107D2-1669-498D-8EA7-46ED7CC610C2}">
      <dgm:prSet phldrT="[Texto]" custT="1"/>
      <dgm:spPr>
        <a:solidFill>
          <a:schemeClr val="accent6">
            <a:lumMod val="40000"/>
            <a:lumOff val="60000"/>
            <a:alpha val="90000"/>
          </a:schemeClr>
        </a:solidFill>
      </dgm:spPr>
      <dgm:t>
        <a:bodyPr/>
        <a:lstStyle/>
        <a:p>
          <a:pPr>
            <a:buFont typeface="Wingdings" panose="05000000000000000000" pitchFamily="2" charset="2"/>
            <a:buChar char="ü"/>
          </a:pPr>
          <a:r>
            <a:rPr lang="es-ES" sz="1800" dirty="0">
              <a:latin typeface="Century Gothic" panose="020B0502020202020204" pitchFamily="34" charset="0"/>
              <a:cs typeface="Arial" panose="020B0604020202020204" pitchFamily="34" charset="0"/>
            </a:rPr>
            <a:t>ILTAIPRC CDMX</a:t>
          </a:r>
        </a:p>
      </dgm:t>
    </dgm:pt>
    <dgm:pt modelId="{AF276691-AE2C-4AA7-B3E6-DB2CFC586ECC}" type="parTrans" cxnId="{EC6B2F3C-1CA4-44DA-92FC-84BCE1C7DCE0}">
      <dgm:prSet/>
      <dgm:spPr/>
      <dgm:t>
        <a:bodyPr/>
        <a:lstStyle/>
        <a:p>
          <a:endParaRPr lang="es-MX"/>
        </a:p>
      </dgm:t>
    </dgm:pt>
    <dgm:pt modelId="{322FA136-BA1E-4A7E-B5FB-B7D3C422991A}" type="sibTrans" cxnId="{EC6B2F3C-1CA4-44DA-92FC-84BCE1C7DCE0}">
      <dgm:prSet/>
      <dgm:spPr/>
      <dgm:t>
        <a:bodyPr/>
        <a:lstStyle/>
        <a:p>
          <a:endParaRPr lang="es-MX"/>
        </a:p>
      </dgm:t>
    </dgm:pt>
    <dgm:pt modelId="{F74E3B15-26FD-4EDD-9E48-0A8D044908D3}" type="pres">
      <dgm:prSet presAssocID="{C2820D53-BB51-487B-8B58-98EC915D9EB5}" presName="Name0" presStyleCnt="0">
        <dgm:presLayoutVars>
          <dgm:dir/>
          <dgm:animLvl val="lvl"/>
          <dgm:resizeHandles val="exact"/>
        </dgm:presLayoutVars>
      </dgm:prSet>
      <dgm:spPr/>
    </dgm:pt>
    <dgm:pt modelId="{059EA653-1466-4A62-9861-07CCCB2BB68F}" type="pres">
      <dgm:prSet presAssocID="{4413F059-2145-4282-B5EC-5D6694FE157C}" presName="composite" presStyleCnt="0"/>
      <dgm:spPr/>
    </dgm:pt>
    <dgm:pt modelId="{F2E5614F-1057-488A-9CD7-983E38CA8CE5}" type="pres">
      <dgm:prSet presAssocID="{4413F059-2145-4282-B5EC-5D6694FE157C}" presName="parTx" presStyleLbl="alignNode1" presStyleIdx="0" presStyleCnt="1">
        <dgm:presLayoutVars>
          <dgm:chMax val="0"/>
          <dgm:chPref val="0"/>
          <dgm:bulletEnabled val="1"/>
        </dgm:presLayoutVars>
      </dgm:prSet>
      <dgm:spPr/>
    </dgm:pt>
    <dgm:pt modelId="{2756BB47-8D2F-40EA-BE58-E9A8D7EA08F3}" type="pres">
      <dgm:prSet presAssocID="{4413F059-2145-4282-B5EC-5D6694FE157C}" presName="desTx" presStyleLbl="alignAccFollowNode1" presStyleIdx="0" presStyleCnt="1">
        <dgm:presLayoutVars>
          <dgm:bulletEnabled val="1"/>
        </dgm:presLayoutVars>
      </dgm:prSet>
      <dgm:spPr/>
    </dgm:pt>
  </dgm:ptLst>
  <dgm:cxnLst>
    <dgm:cxn modelId="{2B13010D-6351-4908-B2C9-8A4F10E7FE0D}" type="presOf" srcId="{0D1C23A5-CAD9-4021-B959-C5DD91CE4846}" destId="{2756BB47-8D2F-40EA-BE58-E9A8D7EA08F3}" srcOrd="0" destOrd="2" presId="urn:microsoft.com/office/officeart/2005/8/layout/hList1"/>
    <dgm:cxn modelId="{EC6B2F3C-1CA4-44DA-92FC-84BCE1C7DCE0}" srcId="{4413F059-2145-4282-B5EC-5D6694FE157C}" destId="{D87107D2-1669-498D-8EA7-46ED7CC610C2}" srcOrd="1" destOrd="0" parTransId="{AF276691-AE2C-4AA7-B3E6-DB2CFC586ECC}" sibTransId="{322FA136-BA1E-4A7E-B5FB-B7D3C422991A}"/>
    <dgm:cxn modelId="{34B5C062-7E53-4196-9489-30A3F6E519DD}" type="presOf" srcId="{C2820D53-BB51-487B-8B58-98EC915D9EB5}" destId="{F74E3B15-26FD-4EDD-9E48-0A8D044908D3}" srcOrd="0" destOrd="0" presId="urn:microsoft.com/office/officeart/2005/8/layout/hList1"/>
    <dgm:cxn modelId="{6AB54044-548F-4108-9C4F-B2CA1A6EA377}" srcId="{4413F059-2145-4282-B5EC-5D6694FE157C}" destId="{F920CD60-A042-4928-9B4C-B5CFD026EED6}" srcOrd="3" destOrd="0" parTransId="{99881FB4-36EF-4D3F-BC40-ED4F51E0B8D0}" sibTransId="{AAA7B0E9-0FA6-4511-BBA7-B2ADE00C1BD9}"/>
    <dgm:cxn modelId="{9560B490-7ED0-4048-B6AD-73ADFEB7B3A3}" type="presOf" srcId="{B08D86BF-486A-41F7-A3EB-B6C7B3D48C90}" destId="{2756BB47-8D2F-40EA-BE58-E9A8D7EA08F3}" srcOrd="0" destOrd="4" presId="urn:microsoft.com/office/officeart/2005/8/layout/hList1"/>
    <dgm:cxn modelId="{72FE7A9A-8B43-42CE-8EE6-78D676CE0F82}" type="presOf" srcId="{350D8A63-BC65-4AE9-89E2-AD85F27F87E8}" destId="{2756BB47-8D2F-40EA-BE58-E9A8D7EA08F3}" srcOrd="0" destOrd="0" presId="urn:microsoft.com/office/officeart/2005/8/layout/hList1"/>
    <dgm:cxn modelId="{4BA68B9F-C35F-456D-A9C3-F4C3D520B4FB}" srcId="{4413F059-2145-4282-B5EC-5D6694FE157C}" destId="{350D8A63-BC65-4AE9-89E2-AD85F27F87E8}" srcOrd="0" destOrd="0" parTransId="{6CA75540-46E1-4026-BA0C-CE206F1673F5}" sibTransId="{5C81D413-1CFF-4118-BE2F-63D6FA93296F}"/>
    <dgm:cxn modelId="{48B3F3A1-B925-4F69-9CD3-A76CB4AB3520}" srcId="{4413F059-2145-4282-B5EC-5D6694FE157C}" destId="{0D1C23A5-CAD9-4021-B959-C5DD91CE4846}" srcOrd="2" destOrd="0" parTransId="{44C32585-6A9E-43A4-A236-0B7F901F4E45}" sibTransId="{18B746FE-3AE1-4D6B-B7BD-740DE4BE157A}"/>
    <dgm:cxn modelId="{217879C4-045F-4BFF-B1C5-5C10E6A2B8FC}" type="presOf" srcId="{4413F059-2145-4282-B5EC-5D6694FE157C}" destId="{F2E5614F-1057-488A-9CD7-983E38CA8CE5}" srcOrd="0" destOrd="0" presId="urn:microsoft.com/office/officeart/2005/8/layout/hList1"/>
    <dgm:cxn modelId="{58331BCA-635D-43EB-AFB5-ADF2FDB54F06}" type="presOf" srcId="{F920CD60-A042-4928-9B4C-B5CFD026EED6}" destId="{2756BB47-8D2F-40EA-BE58-E9A8D7EA08F3}" srcOrd="0" destOrd="3" presId="urn:microsoft.com/office/officeart/2005/8/layout/hList1"/>
    <dgm:cxn modelId="{4C1A8BCE-A4B7-48B7-8D70-83171BED0E0B}" srcId="{C2820D53-BB51-487B-8B58-98EC915D9EB5}" destId="{4413F059-2145-4282-B5EC-5D6694FE157C}" srcOrd="0" destOrd="0" parTransId="{8CBF907A-E077-4B8C-93E0-509AFF3E5AE9}" sibTransId="{48C42A14-2807-47EF-9E7A-0D277E793D4C}"/>
    <dgm:cxn modelId="{F7B7CBD9-2574-43F9-BA12-E3C53D29ECF1}" type="presOf" srcId="{D87107D2-1669-498D-8EA7-46ED7CC610C2}" destId="{2756BB47-8D2F-40EA-BE58-E9A8D7EA08F3}" srcOrd="0" destOrd="1" presId="urn:microsoft.com/office/officeart/2005/8/layout/hList1"/>
    <dgm:cxn modelId="{A075D8E2-AE9A-49B6-BECB-8A49E5CD35B8}" srcId="{4413F059-2145-4282-B5EC-5D6694FE157C}" destId="{B08D86BF-486A-41F7-A3EB-B6C7B3D48C90}" srcOrd="4" destOrd="0" parTransId="{5A059F41-7E8A-4314-B297-3D6E35C00667}" sibTransId="{59ACED9D-1A48-42BB-8C02-C6B4418B54B7}"/>
    <dgm:cxn modelId="{D3608182-CEA7-4D07-B3A6-19BDC42F8586}" type="presParOf" srcId="{F74E3B15-26FD-4EDD-9E48-0A8D044908D3}" destId="{059EA653-1466-4A62-9861-07CCCB2BB68F}" srcOrd="0" destOrd="0" presId="urn:microsoft.com/office/officeart/2005/8/layout/hList1"/>
    <dgm:cxn modelId="{D25F5389-4E5F-44BE-964E-3D4090603EFE}" type="presParOf" srcId="{059EA653-1466-4A62-9861-07CCCB2BB68F}" destId="{F2E5614F-1057-488A-9CD7-983E38CA8CE5}" srcOrd="0" destOrd="0" presId="urn:microsoft.com/office/officeart/2005/8/layout/hList1"/>
    <dgm:cxn modelId="{5C151B87-A3BA-4AAF-B3AE-44A3D006179C}" type="presParOf" srcId="{059EA653-1466-4A62-9861-07CCCB2BB68F}" destId="{2756BB47-8D2F-40EA-BE58-E9A8D7EA08F3}" srcOrd="1" destOrd="0" presId="urn:microsoft.com/office/officeart/2005/8/layout/hList1"/>
  </dgm:cxnLst>
  <dgm:bg>
    <a:solidFill>
      <a:schemeClr val="accent6">
        <a:lumMod val="60000"/>
        <a:lumOff val="4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F5DDF20-2AE7-45AE-8DA7-EE2190EFF2E2}"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s-ES"/>
        </a:p>
      </dgm:t>
    </dgm:pt>
    <dgm:pt modelId="{9EF77623-1BFF-4FF5-8D8A-FBE40418D6ED}">
      <dgm:prSet phldrT="[Texto]"/>
      <dgm:spPr/>
      <dgm:t>
        <a:bodyPr/>
        <a:lstStyle/>
        <a:p>
          <a:r>
            <a:rPr lang="es-ES" b="1" dirty="0" err="1"/>
            <a:t>ReDes</a:t>
          </a:r>
          <a:endParaRPr lang="es-ES" b="1" dirty="0"/>
        </a:p>
      </dgm:t>
    </dgm:pt>
    <dgm:pt modelId="{C04F8513-A806-4E69-8D65-A9665FBCB408}" type="parTrans" cxnId="{F37B5A83-FFC8-416F-96D3-7706C9B6D763}">
      <dgm:prSet/>
      <dgm:spPr/>
      <dgm:t>
        <a:bodyPr/>
        <a:lstStyle/>
        <a:p>
          <a:endParaRPr lang="es-ES"/>
        </a:p>
      </dgm:t>
    </dgm:pt>
    <dgm:pt modelId="{A4EF0544-C32E-4963-ACEC-C223E4A29100}" type="sibTrans" cxnId="{F37B5A83-FFC8-416F-96D3-7706C9B6D763}">
      <dgm:prSet/>
      <dgm:spPr>
        <a:solidFill>
          <a:srgbClr val="D60093"/>
        </a:solidFill>
      </dgm:spPr>
      <dgm:t>
        <a:bodyPr/>
        <a:lstStyle/>
        <a:p>
          <a:endParaRPr lang="es-ES"/>
        </a:p>
      </dgm:t>
    </dgm:pt>
    <dgm:pt modelId="{EAA8EC47-5D85-45D4-86A1-390BA905FAB7}">
      <dgm:prSet phldrT="[Texto]"/>
      <dgm:spPr/>
      <dgm:t>
        <a:bodyPr/>
        <a:lstStyle/>
        <a:p>
          <a:r>
            <a:rPr lang="es-ES" b="1" dirty="0"/>
            <a:t>CT y UT 100% Capacitados</a:t>
          </a:r>
        </a:p>
      </dgm:t>
    </dgm:pt>
    <dgm:pt modelId="{EDACEDD8-F2A6-4589-9D44-BD5F52D7E9B3}" type="parTrans" cxnId="{01CEC01F-6468-4F69-9D82-F89FF5A5F719}">
      <dgm:prSet/>
      <dgm:spPr/>
      <dgm:t>
        <a:bodyPr/>
        <a:lstStyle/>
        <a:p>
          <a:endParaRPr lang="es-ES"/>
        </a:p>
      </dgm:t>
    </dgm:pt>
    <dgm:pt modelId="{22B4BFA3-C1DA-4882-AB9E-C8BB526CDE5A}" type="sibTrans" cxnId="{01CEC01F-6468-4F69-9D82-F89FF5A5F719}">
      <dgm:prSet/>
      <dgm:spPr>
        <a:solidFill>
          <a:srgbClr val="FFC000"/>
        </a:solidFill>
      </dgm:spPr>
      <dgm:t>
        <a:bodyPr/>
        <a:lstStyle/>
        <a:p>
          <a:endParaRPr lang="es-ES"/>
        </a:p>
      </dgm:t>
    </dgm:pt>
    <dgm:pt modelId="{94579C6E-1543-44A7-8F5E-4F0B6A747701}">
      <dgm:prSet phldrT="[Texto]"/>
      <dgm:spPr/>
      <dgm:t>
        <a:bodyPr/>
        <a:lstStyle/>
        <a:p>
          <a:r>
            <a:rPr lang="es-ES" b="1" dirty="0"/>
            <a:t>100% Capacitado</a:t>
          </a:r>
        </a:p>
      </dgm:t>
    </dgm:pt>
    <dgm:pt modelId="{9AFF8BE5-65BF-4703-924E-BECDC0D9FA10}" type="sibTrans" cxnId="{8B9037E2-FC4C-4C4B-B9E4-253B43B8EE28}">
      <dgm:prSet/>
      <dgm:spPr>
        <a:solidFill>
          <a:srgbClr val="9F78D2"/>
        </a:solidFill>
      </dgm:spPr>
      <dgm:t>
        <a:bodyPr/>
        <a:lstStyle/>
        <a:p>
          <a:endParaRPr lang="es-ES"/>
        </a:p>
      </dgm:t>
    </dgm:pt>
    <dgm:pt modelId="{9A99A515-41D7-41E8-AAF9-54C6278C791C}" type="parTrans" cxnId="{8B9037E2-FC4C-4C4B-B9E4-253B43B8EE28}">
      <dgm:prSet/>
      <dgm:spPr/>
      <dgm:t>
        <a:bodyPr/>
        <a:lstStyle/>
        <a:p>
          <a:endParaRPr lang="es-ES"/>
        </a:p>
      </dgm:t>
    </dgm:pt>
    <dgm:pt modelId="{4BC0126A-D4E3-479A-AB6F-F7211205989E}" type="pres">
      <dgm:prSet presAssocID="{1F5DDF20-2AE7-45AE-8DA7-EE2190EFF2E2}" presName="cycle" presStyleCnt="0">
        <dgm:presLayoutVars>
          <dgm:dir/>
          <dgm:resizeHandles val="exact"/>
        </dgm:presLayoutVars>
      </dgm:prSet>
      <dgm:spPr/>
    </dgm:pt>
    <dgm:pt modelId="{732A80CB-8A88-4B99-BD5E-F81E312B672B}" type="pres">
      <dgm:prSet presAssocID="{9EF77623-1BFF-4FF5-8D8A-FBE40418D6ED}" presName="dummy" presStyleCnt="0"/>
      <dgm:spPr/>
    </dgm:pt>
    <dgm:pt modelId="{741E6DE2-ED1F-4F6D-AFB9-FE6DF77AAE95}" type="pres">
      <dgm:prSet presAssocID="{9EF77623-1BFF-4FF5-8D8A-FBE40418D6ED}" presName="node" presStyleLbl="revTx" presStyleIdx="0" presStyleCnt="3" custRadScaleRad="108360" custRadScaleInc="-1030">
        <dgm:presLayoutVars>
          <dgm:bulletEnabled val="1"/>
        </dgm:presLayoutVars>
      </dgm:prSet>
      <dgm:spPr/>
    </dgm:pt>
    <dgm:pt modelId="{E7DF1A75-17C6-444D-AF03-F886BB0CD650}" type="pres">
      <dgm:prSet presAssocID="{A4EF0544-C32E-4963-ACEC-C223E4A29100}" presName="sibTrans" presStyleLbl="node1" presStyleIdx="0" presStyleCnt="3" custScaleX="97885" custScaleY="95815" custLinFactNeighborX="3934" custLinFactNeighborY="-2043"/>
      <dgm:spPr/>
    </dgm:pt>
    <dgm:pt modelId="{91D1127E-62BF-4D1B-852A-215FD620019E}" type="pres">
      <dgm:prSet presAssocID="{EAA8EC47-5D85-45D4-86A1-390BA905FAB7}" presName="dummy" presStyleCnt="0"/>
      <dgm:spPr/>
    </dgm:pt>
    <dgm:pt modelId="{80F1197F-7ADB-43A4-A750-38854D90760C}" type="pres">
      <dgm:prSet presAssocID="{EAA8EC47-5D85-45D4-86A1-390BA905FAB7}" presName="node" presStyleLbl="revTx" presStyleIdx="1" presStyleCnt="3" custScaleX="165652" custRadScaleRad="100045" custRadScaleInc="-1187">
        <dgm:presLayoutVars>
          <dgm:bulletEnabled val="1"/>
        </dgm:presLayoutVars>
      </dgm:prSet>
      <dgm:spPr/>
    </dgm:pt>
    <dgm:pt modelId="{EDE9E19E-D3A1-4DEC-8FD7-E5FA7CF581E9}" type="pres">
      <dgm:prSet presAssocID="{22B4BFA3-C1DA-4882-AB9E-C8BB526CDE5A}" presName="sibTrans" presStyleLbl="node1" presStyleIdx="1" presStyleCnt="3"/>
      <dgm:spPr/>
    </dgm:pt>
    <dgm:pt modelId="{AAF50177-CE5D-4223-8788-060949244C08}" type="pres">
      <dgm:prSet presAssocID="{94579C6E-1543-44A7-8F5E-4F0B6A747701}" presName="dummy" presStyleCnt="0"/>
      <dgm:spPr/>
    </dgm:pt>
    <dgm:pt modelId="{42E5CE23-C3A1-4F26-83FA-ED9068E9F413}" type="pres">
      <dgm:prSet presAssocID="{94579C6E-1543-44A7-8F5E-4F0B6A747701}" presName="node" presStyleLbl="revTx" presStyleIdx="2" presStyleCnt="3" custRadScaleRad="99978" custRadScaleInc="6173">
        <dgm:presLayoutVars>
          <dgm:bulletEnabled val="1"/>
        </dgm:presLayoutVars>
      </dgm:prSet>
      <dgm:spPr/>
    </dgm:pt>
    <dgm:pt modelId="{79BFBE93-AC25-400D-9CA9-DD796F4362AD}" type="pres">
      <dgm:prSet presAssocID="{9AFF8BE5-65BF-4703-924E-BECDC0D9FA10}" presName="sibTrans" presStyleLbl="node1" presStyleIdx="2" presStyleCnt="3" custLinFactNeighborX="69" custLinFactNeighborY="7202"/>
      <dgm:spPr/>
    </dgm:pt>
  </dgm:ptLst>
  <dgm:cxnLst>
    <dgm:cxn modelId="{BD260E13-B2E2-4109-893E-C0128E657096}" type="presOf" srcId="{EAA8EC47-5D85-45D4-86A1-390BA905FAB7}" destId="{80F1197F-7ADB-43A4-A750-38854D90760C}" srcOrd="0" destOrd="0" presId="urn:microsoft.com/office/officeart/2005/8/layout/cycle1"/>
    <dgm:cxn modelId="{01CEC01F-6468-4F69-9D82-F89FF5A5F719}" srcId="{1F5DDF20-2AE7-45AE-8DA7-EE2190EFF2E2}" destId="{EAA8EC47-5D85-45D4-86A1-390BA905FAB7}" srcOrd="1" destOrd="0" parTransId="{EDACEDD8-F2A6-4589-9D44-BD5F52D7E9B3}" sibTransId="{22B4BFA3-C1DA-4882-AB9E-C8BB526CDE5A}"/>
    <dgm:cxn modelId="{742F0961-236E-4246-8932-91F6799AB347}" type="presOf" srcId="{1F5DDF20-2AE7-45AE-8DA7-EE2190EFF2E2}" destId="{4BC0126A-D4E3-479A-AB6F-F7211205989E}" srcOrd="0" destOrd="0" presId="urn:microsoft.com/office/officeart/2005/8/layout/cycle1"/>
    <dgm:cxn modelId="{461D2069-5A18-4EE4-B05A-2ABD49E32177}" type="presOf" srcId="{9EF77623-1BFF-4FF5-8D8A-FBE40418D6ED}" destId="{741E6DE2-ED1F-4F6D-AFB9-FE6DF77AAE95}" srcOrd="0" destOrd="0" presId="urn:microsoft.com/office/officeart/2005/8/layout/cycle1"/>
    <dgm:cxn modelId="{1F096A57-BB44-44EA-85FD-366ECEE4E7A4}" type="presOf" srcId="{A4EF0544-C32E-4963-ACEC-C223E4A29100}" destId="{E7DF1A75-17C6-444D-AF03-F886BB0CD650}" srcOrd="0" destOrd="0" presId="urn:microsoft.com/office/officeart/2005/8/layout/cycle1"/>
    <dgm:cxn modelId="{F37B5A83-FFC8-416F-96D3-7706C9B6D763}" srcId="{1F5DDF20-2AE7-45AE-8DA7-EE2190EFF2E2}" destId="{9EF77623-1BFF-4FF5-8D8A-FBE40418D6ED}" srcOrd="0" destOrd="0" parTransId="{C04F8513-A806-4E69-8D65-A9665FBCB408}" sibTransId="{A4EF0544-C32E-4963-ACEC-C223E4A29100}"/>
    <dgm:cxn modelId="{89F15792-2931-405A-87EA-C9A9D75BD838}" type="presOf" srcId="{22B4BFA3-C1DA-4882-AB9E-C8BB526CDE5A}" destId="{EDE9E19E-D3A1-4DEC-8FD7-E5FA7CF581E9}" srcOrd="0" destOrd="0" presId="urn:microsoft.com/office/officeart/2005/8/layout/cycle1"/>
    <dgm:cxn modelId="{1DDB21C0-9EB2-4BBE-94AB-246CFADEC256}" type="presOf" srcId="{94579C6E-1543-44A7-8F5E-4F0B6A747701}" destId="{42E5CE23-C3A1-4F26-83FA-ED9068E9F413}" srcOrd="0" destOrd="0" presId="urn:microsoft.com/office/officeart/2005/8/layout/cycle1"/>
    <dgm:cxn modelId="{DD912FD6-7C00-4E5D-96D0-94F4EA63FD71}" type="presOf" srcId="{9AFF8BE5-65BF-4703-924E-BECDC0D9FA10}" destId="{79BFBE93-AC25-400D-9CA9-DD796F4362AD}" srcOrd="0" destOrd="0" presId="urn:microsoft.com/office/officeart/2005/8/layout/cycle1"/>
    <dgm:cxn modelId="{8B9037E2-FC4C-4C4B-B9E4-253B43B8EE28}" srcId="{1F5DDF20-2AE7-45AE-8DA7-EE2190EFF2E2}" destId="{94579C6E-1543-44A7-8F5E-4F0B6A747701}" srcOrd="2" destOrd="0" parTransId="{9A99A515-41D7-41E8-AAF9-54C6278C791C}" sibTransId="{9AFF8BE5-65BF-4703-924E-BECDC0D9FA10}"/>
    <dgm:cxn modelId="{140BF734-7039-4FC6-B130-08C8999FB32A}" type="presParOf" srcId="{4BC0126A-D4E3-479A-AB6F-F7211205989E}" destId="{732A80CB-8A88-4B99-BD5E-F81E312B672B}" srcOrd="0" destOrd="0" presId="urn:microsoft.com/office/officeart/2005/8/layout/cycle1"/>
    <dgm:cxn modelId="{ADB23908-F275-45B4-A7E6-4379F7AB747F}" type="presParOf" srcId="{4BC0126A-D4E3-479A-AB6F-F7211205989E}" destId="{741E6DE2-ED1F-4F6D-AFB9-FE6DF77AAE95}" srcOrd="1" destOrd="0" presId="urn:microsoft.com/office/officeart/2005/8/layout/cycle1"/>
    <dgm:cxn modelId="{CE17C557-C56B-4BB5-87A7-0383F62A5059}" type="presParOf" srcId="{4BC0126A-D4E3-479A-AB6F-F7211205989E}" destId="{E7DF1A75-17C6-444D-AF03-F886BB0CD650}" srcOrd="2" destOrd="0" presId="urn:microsoft.com/office/officeart/2005/8/layout/cycle1"/>
    <dgm:cxn modelId="{11053CC7-B725-4A7D-B19F-7C8C74D0E086}" type="presParOf" srcId="{4BC0126A-D4E3-479A-AB6F-F7211205989E}" destId="{91D1127E-62BF-4D1B-852A-215FD620019E}" srcOrd="3" destOrd="0" presId="urn:microsoft.com/office/officeart/2005/8/layout/cycle1"/>
    <dgm:cxn modelId="{9EF053A5-2F74-4E07-8B35-31E3A12AE91B}" type="presParOf" srcId="{4BC0126A-D4E3-479A-AB6F-F7211205989E}" destId="{80F1197F-7ADB-43A4-A750-38854D90760C}" srcOrd="4" destOrd="0" presId="urn:microsoft.com/office/officeart/2005/8/layout/cycle1"/>
    <dgm:cxn modelId="{A84C1000-7307-458D-A008-3B7FEA137A53}" type="presParOf" srcId="{4BC0126A-D4E3-479A-AB6F-F7211205989E}" destId="{EDE9E19E-D3A1-4DEC-8FD7-E5FA7CF581E9}" srcOrd="5" destOrd="0" presId="urn:microsoft.com/office/officeart/2005/8/layout/cycle1"/>
    <dgm:cxn modelId="{BEA6BF27-BFA6-4765-B4C5-7EA24750FB73}" type="presParOf" srcId="{4BC0126A-D4E3-479A-AB6F-F7211205989E}" destId="{AAF50177-CE5D-4223-8788-060949244C08}" srcOrd="6" destOrd="0" presId="urn:microsoft.com/office/officeart/2005/8/layout/cycle1"/>
    <dgm:cxn modelId="{D97CD13D-4FA6-4F73-BB2C-42ACDE6F46EE}" type="presParOf" srcId="{4BC0126A-D4E3-479A-AB6F-F7211205989E}" destId="{42E5CE23-C3A1-4F26-83FA-ED9068E9F413}" srcOrd="7" destOrd="0" presId="urn:microsoft.com/office/officeart/2005/8/layout/cycle1"/>
    <dgm:cxn modelId="{E7EA8D84-170A-4C42-994B-22482B9F0898}" type="presParOf" srcId="{4BC0126A-D4E3-479A-AB6F-F7211205989E}" destId="{79BFBE93-AC25-400D-9CA9-DD796F4362AD}"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4A4814E-B004-403A-8CCD-61781C9A86DB}" type="doc">
      <dgm:prSet loTypeId="urn:microsoft.com/office/officeart/2005/8/layout/equation1" loCatId="relationship" qsTypeId="urn:microsoft.com/office/officeart/2005/8/quickstyle/simple1" qsCatId="simple" csTypeId="urn:microsoft.com/office/officeart/2005/8/colors/colorful1" csCatId="colorful" phldr="1"/>
      <dgm:spPr/>
      <dgm:t>
        <a:bodyPr/>
        <a:lstStyle/>
        <a:p>
          <a:endParaRPr lang="es-ES"/>
        </a:p>
      </dgm:t>
    </dgm:pt>
    <dgm:pt modelId="{E9BED73F-FCA8-46D1-A4F5-90650E746CFB}">
      <dgm:prSet phldrT="[Texto]" custT="1"/>
      <dgm:spPr>
        <a:solidFill>
          <a:srgbClr val="FF66CC"/>
        </a:solidFill>
        <a:ln>
          <a:solidFill>
            <a:srgbClr val="33CCCC"/>
          </a:solidFill>
        </a:ln>
      </dgm:spPr>
      <dgm:t>
        <a:bodyPr/>
        <a:lstStyle/>
        <a:p>
          <a:r>
            <a:rPr lang="es-MX" sz="1800" b="1" dirty="0">
              <a:solidFill>
                <a:schemeClr val="bg1"/>
              </a:solidFill>
            </a:rPr>
            <a:t>Cumplimiento de trabajos de la RED</a:t>
          </a:r>
        </a:p>
      </dgm:t>
    </dgm:pt>
    <dgm:pt modelId="{3BE7D0D8-3E7D-4201-BE70-E2898FC467B4}" type="parTrans" cxnId="{280E4562-0B9A-4FB6-A2A6-7686A14103BB}">
      <dgm:prSet/>
      <dgm:spPr/>
      <dgm:t>
        <a:bodyPr/>
        <a:lstStyle/>
        <a:p>
          <a:endParaRPr lang="es-ES"/>
        </a:p>
      </dgm:t>
    </dgm:pt>
    <dgm:pt modelId="{3A0693D3-DDAC-4A1C-973B-BEB65603CE4B}" type="sibTrans" cxnId="{280E4562-0B9A-4FB6-A2A6-7686A14103BB}">
      <dgm:prSet/>
      <dgm:spPr/>
      <dgm:t>
        <a:bodyPr/>
        <a:lstStyle/>
        <a:p>
          <a:endParaRPr lang="es-ES"/>
        </a:p>
      </dgm:t>
    </dgm:pt>
    <dgm:pt modelId="{F5DA0A69-7836-43E3-883C-02C653C732B4}">
      <dgm:prSet phldrT="[Texto]" custT="1"/>
      <dgm:spPr>
        <a:solidFill>
          <a:srgbClr val="33CCCC"/>
        </a:solidFill>
        <a:ln>
          <a:solidFill>
            <a:srgbClr val="9954CC"/>
          </a:solidFill>
        </a:ln>
      </dgm:spPr>
      <dgm:t>
        <a:bodyPr/>
        <a:lstStyle/>
        <a:p>
          <a:r>
            <a:rPr lang="es-MX" sz="1700" b="1" dirty="0">
              <a:solidFill>
                <a:schemeClr val="bg1"/>
              </a:solidFill>
            </a:rPr>
            <a:t>Asistencia a reuniones RETAIP. Capacitación</a:t>
          </a:r>
        </a:p>
      </dgm:t>
    </dgm:pt>
    <dgm:pt modelId="{6955333B-815B-4CE8-B85D-8BEF16D82E4C}" type="parTrans" cxnId="{F6DC8AA8-78B4-41CD-8DAC-81DF6E3108DF}">
      <dgm:prSet/>
      <dgm:spPr/>
      <dgm:t>
        <a:bodyPr/>
        <a:lstStyle/>
        <a:p>
          <a:endParaRPr lang="es-ES"/>
        </a:p>
      </dgm:t>
    </dgm:pt>
    <dgm:pt modelId="{6FCE0AB6-F2F8-4924-B58D-9DC0ADC33A5A}" type="sibTrans" cxnId="{F6DC8AA8-78B4-41CD-8DAC-81DF6E3108DF}">
      <dgm:prSet/>
      <dgm:spPr/>
      <dgm:t>
        <a:bodyPr/>
        <a:lstStyle/>
        <a:p>
          <a:endParaRPr lang="es-ES"/>
        </a:p>
      </dgm:t>
    </dgm:pt>
    <dgm:pt modelId="{5904AF05-1ACE-42CE-A0A9-A09B2330E8ED}">
      <dgm:prSet phldrT="[Texto]" custT="1"/>
      <dgm:spPr>
        <a:solidFill>
          <a:srgbClr val="800080"/>
        </a:solidFill>
        <a:ln>
          <a:solidFill>
            <a:srgbClr val="FF66CC"/>
          </a:solidFill>
        </a:ln>
      </dgm:spPr>
      <dgm:t>
        <a:bodyPr/>
        <a:lstStyle/>
        <a:p>
          <a:r>
            <a:rPr lang="es-MX" sz="2800" b="1" dirty="0">
              <a:solidFill>
                <a:schemeClr val="bg1"/>
              </a:solidFill>
            </a:rPr>
            <a:t>ReDes 2023</a:t>
          </a:r>
          <a:endParaRPr lang="es-ES" sz="2800" b="1" dirty="0"/>
        </a:p>
      </dgm:t>
    </dgm:pt>
    <dgm:pt modelId="{58599BFF-2C76-4B98-ADAE-35312B6E1132}" type="parTrans" cxnId="{8F7FEF8A-2D51-4757-95B2-D7DE69A2F01D}">
      <dgm:prSet/>
      <dgm:spPr/>
      <dgm:t>
        <a:bodyPr/>
        <a:lstStyle/>
        <a:p>
          <a:endParaRPr lang="es-ES"/>
        </a:p>
      </dgm:t>
    </dgm:pt>
    <dgm:pt modelId="{DFFB3C47-041D-45C5-B78F-637138AD2B6C}" type="sibTrans" cxnId="{8F7FEF8A-2D51-4757-95B2-D7DE69A2F01D}">
      <dgm:prSet/>
      <dgm:spPr/>
      <dgm:t>
        <a:bodyPr/>
        <a:lstStyle/>
        <a:p>
          <a:endParaRPr lang="es-ES"/>
        </a:p>
      </dgm:t>
    </dgm:pt>
    <dgm:pt modelId="{3231172B-84C8-40D6-978B-FF516787098C}">
      <dgm:prSet phldrT="[Texto]" custT="1"/>
      <dgm:spPr>
        <a:solidFill>
          <a:schemeClr val="accent4">
            <a:hueOff val="0"/>
            <a:satOff val="0"/>
            <a:lumOff val="0"/>
          </a:schemeClr>
        </a:solidFill>
        <a:ln>
          <a:solidFill>
            <a:srgbClr val="FF66CC"/>
          </a:solidFill>
        </a:ln>
      </dgm:spPr>
      <dgm:t>
        <a:bodyPr/>
        <a:lstStyle/>
        <a:p>
          <a:r>
            <a:rPr lang="es-MX" sz="1200" b="1" dirty="0">
              <a:solidFill>
                <a:schemeClr val="bg1"/>
              </a:solidFill>
            </a:rPr>
            <a:t>Acciones de capacitación del RC, en los cursos introductorios de LTAIPRC  y LPDPPSO, en un curso especializado y en el curso de archivos</a:t>
          </a:r>
        </a:p>
      </dgm:t>
    </dgm:pt>
    <dgm:pt modelId="{7B470567-A82B-47B3-BAFA-167D73E1582A}" type="parTrans" cxnId="{6477942C-8F44-409F-B774-A1CB98D52312}">
      <dgm:prSet/>
      <dgm:spPr/>
      <dgm:t>
        <a:bodyPr/>
        <a:lstStyle/>
        <a:p>
          <a:endParaRPr lang="es-MX"/>
        </a:p>
      </dgm:t>
    </dgm:pt>
    <dgm:pt modelId="{FB530127-59E3-49F9-862B-2C24DDAB2C3C}" type="sibTrans" cxnId="{6477942C-8F44-409F-B774-A1CB98D52312}">
      <dgm:prSet/>
      <dgm:spPr/>
      <dgm:t>
        <a:bodyPr/>
        <a:lstStyle/>
        <a:p>
          <a:endParaRPr lang="es-MX"/>
        </a:p>
      </dgm:t>
    </dgm:pt>
    <dgm:pt modelId="{A8D2908A-C186-486C-80BB-A4C7688109A5}" type="pres">
      <dgm:prSet presAssocID="{84A4814E-B004-403A-8CCD-61781C9A86DB}" presName="linearFlow" presStyleCnt="0">
        <dgm:presLayoutVars>
          <dgm:dir/>
          <dgm:resizeHandles val="exact"/>
        </dgm:presLayoutVars>
      </dgm:prSet>
      <dgm:spPr/>
    </dgm:pt>
    <dgm:pt modelId="{A4A5EE07-BC6E-4809-9FDA-1475BECE2B96}" type="pres">
      <dgm:prSet presAssocID="{E9BED73F-FCA8-46D1-A4F5-90650E746CFB}" presName="node" presStyleLbl="node1" presStyleIdx="0" presStyleCnt="4">
        <dgm:presLayoutVars>
          <dgm:bulletEnabled val="1"/>
        </dgm:presLayoutVars>
      </dgm:prSet>
      <dgm:spPr/>
    </dgm:pt>
    <dgm:pt modelId="{FB8C3DA1-AA5B-47B5-A1E4-A1BE7F5625EF}" type="pres">
      <dgm:prSet presAssocID="{3A0693D3-DDAC-4A1C-973B-BEB65603CE4B}" presName="spacerL" presStyleCnt="0"/>
      <dgm:spPr/>
    </dgm:pt>
    <dgm:pt modelId="{85088284-610B-4438-B5E6-345F998CC41B}" type="pres">
      <dgm:prSet presAssocID="{3A0693D3-DDAC-4A1C-973B-BEB65603CE4B}" presName="sibTrans" presStyleLbl="sibTrans2D1" presStyleIdx="0" presStyleCnt="3"/>
      <dgm:spPr/>
    </dgm:pt>
    <dgm:pt modelId="{14CCA724-526F-4FB4-B136-00C4F1128689}" type="pres">
      <dgm:prSet presAssocID="{3A0693D3-DDAC-4A1C-973B-BEB65603CE4B}" presName="spacerR" presStyleCnt="0"/>
      <dgm:spPr/>
    </dgm:pt>
    <dgm:pt modelId="{24DEA5D4-E5C3-40C5-844B-9DEFEF0333A8}" type="pres">
      <dgm:prSet presAssocID="{3231172B-84C8-40D6-978B-FF516787098C}" presName="node" presStyleLbl="node1" presStyleIdx="1" presStyleCnt="4">
        <dgm:presLayoutVars>
          <dgm:bulletEnabled val="1"/>
        </dgm:presLayoutVars>
      </dgm:prSet>
      <dgm:spPr/>
    </dgm:pt>
    <dgm:pt modelId="{F75AFD56-663C-48E3-9A43-A88B71CEECC1}" type="pres">
      <dgm:prSet presAssocID="{FB530127-59E3-49F9-862B-2C24DDAB2C3C}" presName="spacerL" presStyleCnt="0"/>
      <dgm:spPr/>
    </dgm:pt>
    <dgm:pt modelId="{74C32684-34A5-4694-A776-042E2E1AACDD}" type="pres">
      <dgm:prSet presAssocID="{FB530127-59E3-49F9-862B-2C24DDAB2C3C}" presName="sibTrans" presStyleLbl="sibTrans2D1" presStyleIdx="1" presStyleCnt="3"/>
      <dgm:spPr/>
    </dgm:pt>
    <dgm:pt modelId="{7C571D0F-EC88-42BC-B37A-66CA1702F072}" type="pres">
      <dgm:prSet presAssocID="{FB530127-59E3-49F9-862B-2C24DDAB2C3C}" presName="spacerR" presStyleCnt="0"/>
      <dgm:spPr/>
    </dgm:pt>
    <dgm:pt modelId="{66AC682C-DBFC-4DFD-81A5-879925E8F241}" type="pres">
      <dgm:prSet presAssocID="{F5DA0A69-7836-43E3-883C-02C653C732B4}" presName="node" presStyleLbl="node1" presStyleIdx="2" presStyleCnt="4">
        <dgm:presLayoutVars>
          <dgm:bulletEnabled val="1"/>
        </dgm:presLayoutVars>
      </dgm:prSet>
      <dgm:spPr/>
    </dgm:pt>
    <dgm:pt modelId="{9D28DEB9-894F-4F1D-A539-9DF2981A1C51}" type="pres">
      <dgm:prSet presAssocID="{6FCE0AB6-F2F8-4924-B58D-9DC0ADC33A5A}" presName="spacerL" presStyleCnt="0"/>
      <dgm:spPr/>
    </dgm:pt>
    <dgm:pt modelId="{92751087-AFE3-409E-8FD0-F6711906AFEC}" type="pres">
      <dgm:prSet presAssocID="{6FCE0AB6-F2F8-4924-B58D-9DC0ADC33A5A}" presName="sibTrans" presStyleLbl="sibTrans2D1" presStyleIdx="2" presStyleCnt="3"/>
      <dgm:spPr/>
    </dgm:pt>
    <dgm:pt modelId="{86DC8E46-747E-4F4E-BDB5-AA8658C16CE9}" type="pres">
      <dgm:prSet presAssocID="{6FCE0AB6-F2F8-4924-B58D-9DC0ADC33A5A}" presName="spacerR" presStyleCnt="0"/>
      <dgm:spPr/>
    </dgm:pt>
    <dgm:pt modelId="{F1D5BD0F-5B2E-4811-B56C-8CCA42F19E2C}" type="pres">
      <dgm:prSet presAssocID="{5904AF05-1ACE-42CE-A0A9-A09B2330E8ED}" presName="node" presStyleLbl="node1" presStyleIdx="3" presStyleCnt="4">
        <dgm:presLayoutVars>
          <dgm:bulletEnabled val="1"/>
        </dgm:presLayoutVars>
      </dgm:prSet>
      <dgm:spPr/>
    </dgm:pt>
  </dgm:ptLst>
  <dgm:cxnLst>
    <dgm:cxn modelId="{02720C20-B653-4DFA-A665-0FB652E683E5}" type="presOf" srcId="{5904AF05-1ACE-42CE-A0A9-A09B2330E8ED}" destId="{F1D5BD0F-5B2E-4811-B56C-8CCA42F19E2C}" srcOrd="0" destOrd="0" presId="urn:microsoft.com/office/officeart/2005/8/layout/equation1"/>
    <dgm:cxn modelId="{6477942C-8F44-409F-B774-A1CB98D52312}" srcId="{84A4814E-B004-403A-8CCD-61781C9A86DB}" destId="{3231172B-84C8-40D6-978B-FF516787098C}" srcOrd="1" destOrd="0" parTransId="{7B470567-A82B-47B3-BAFA-167D73E1582A}" sibTransId="{FB530127-59E3-49F9-862B-2C24DDAB2C3C}"/>
    <dgm:cxn modelId="{280E4562-0B9A-4FB6-A2A6-7686A14103BB}" srcId="{84A4814E-B004-403A-8CCD-61781C9A86DB}" destId="{E9BED73F-FCA8-46D1-A4F5-90650E746CFB}" srcOrd="0" destOrd="0" parTransId="{3BE7D0D8-3E7D-4201-BE70-E2898FC467B4}" sibTransId="{3A0693D3-DDAC-4A1C-973B-BEB65603CE4B}"/>
    <dgm:cxn modelId="{79940F4F-229E-4F1F-B9F5-F51EF17E0FFC}" type="presOf" srcId="{3231172B-84C8-40D6-978B-FF516787098C}" destId="{24DEA5D4-E5C3-40C5-844B-9DEFEF0333A8}" srcOrd="0" destOrd="0" presId="urn:microsoft.com/office/officeart/2005/8/layout/equation1"/>
    <dgm:cxn modelId="{76D04D58-173E-4CE4-B8C9-F472D1AD7E38}" type="presOf" srcId="{6FCE0AB6-F2F8-4924-B58D-9DC0ADC33A5A}" destId="{92751087-AFE3-409E-8FD0-F6711906AFEC}" srcOrd="0" destOrd="0" presId="urn:microsoft.com/office/officeart/2005/8/layout/equation1"/>
    <dgm:cxn modelId="{E4FC5784-425C-4C72-A8F6-10155AA64AC8}" type="presOf" srcId="{F5DA0A69-7836-43E3-883C-02C653C732B4}" destId="{66AC682C-DBFC-4DFD-81A5-879925E8F241}" srcOrd="0" destOrd="0" presId="urn:microsoft.com/office/officeart/2005/8/layout/equation1"/>
    <dgm:cxn modelId="{5C415989-A5B2-4EC6-B98B-3A3FEC1CBAFC}" type="presOf" srcId="{84A4814E-B004-403A-8CCD-61781C9A86DB}" destId="{A8D2908A-C186-486C-80BB-A4C7688109A5}" srcOrd="0" destOrd="0" presId="urn:microsoft.com/office/officeart/2005/8/layout/equation1"/>
    <dgm:cxn modelId="{8F7FEF8A-2D51-4757-95B2-D7DE69A2F01D}" srcId="{84A4814E-B004-403A-8CCD-61781C9A86DB}" destId="{5904AF05-1ACE-42CE-A0A9-A09B2330E8ED}" srcOrd="3" destOrd="0" parTransId="{58599BFF-2C76-4B98-ADAE-35312B6E1132}" sibTransId="{DFFB3C47-041D-45C5-B78F-637138AD2B6C}"/>
    <dgm:cxn modelId="{D0C4FC8E-F743-4208-AC97-F36F38A88D54}" type="presOf" srcId="{3A0693D3-DDAC-4A1C-973B-BEB65603CE4B}" destId="{85088284-610B-4438-B5E6-345F998CC41B}" srcOrd="0" destOrd="0" presId="urn:microsoft.com/office/officeart/2005/8/layout/equation1"/>
    <dgm:cxn modelId="{860FCEA0-7119-412D-BD19-A15950713555}" type="presOf" srcId="{E9BED73F-FCA8-46D1-A4F5-90650E746CFB}" destId="{A4A5EE07-BC6E-4809-9FDA-1475BECE2B96}" srcOrd="0" destOrd="0" presId="urn:microsoft.com/office/officeart/2005/8/layout/equation1"/>
    <dgm:cxn modelId="{F6DC8AA8-78B4-41CD-8DAC-81DF6E3108DF}" srcId="{84A4814E-B004-403A-8CCD-61781C9A86DB}" destId="{F5DA0A69-7836-43E3-883C-02C653C732B4}" srcOrd="2" destOrd="0" parTransId="{6955333B-815B-4CE8-B85D-8BEF16D82E4C}" sibTransId="{6FCE0AB6-F2F8-4924-B58D-9DC0ADC33A5A}"/>
    <dgm:cxn modelId="{A8B8A7D8-B58D-4B79-8B59-82E98DC6D021}" type="presOf" srcId="{FB530127-59E3-49F9-862B-2C24DDAB2C3C}" destId="{74C32684-34A5-4694-A776-042E2E1AACDD}" srcOrd="0" destOrd="0" presId="urn:microsoft.com/office/officeart/2005/8/layout/equation1"/>
    <dgm:cxn modelId="{BDE07868-A639-472F-901E-EBA1F2F65073}" type="presParOf" srcId="{A8D2908A-C186-486C-80BB-A4C7688109A5}" destId="{A4A5EE07-BC6E-4809-9FDA-1475BECE2B96}" srcOrd="0" destOrd="0" presId="urn:microsoft.com/office/officeart/2005/8/layout/equation1"/>
    <dgm:cxn modelId="{1AB8FA76-8BE0-42A7-BA12-401FC70F3C3A}" type="presParOf" srcId="{A8D2908A-C186-486C-80BB-A4C7688109A5}" destId="{FB8C3DA1-AA5B-47B5-A1E4-A1BE7F5625EF}" srcOrd="1" destOrd="0" presId="urn:microsoft.com/office/officeart/2005/8/layout/equation1"/>
    <dgm:cxn modelId="{8A7F6A78-DE36-437D-A184-80E6580E056B}" type="presParOf" srcId="{A8D2908A-C186-486C-80BB-A4C7688109A5}" destId="{85088284-610B-4438-B5E6-345F998CC41B}" srcOrd="2" destOrd="0" presId="urn:microsoft.com/office/officeart/2005/8/layout/equation1"/>
    <dgm:cxn modelId="{96766DD0-15DD-4FCC-9ABB-FE32F3C4EF8E}" type="presParOf" srcId="{A8D2908A-C186-486C-80BB-A4C7688109A5}" destId="{14CCA724-526F-4FB4-B136-00C4F1128689}" srcOrd="3" destOrd="0" presId="urn:microsoft.com/office/officeart/2005/8/layout/equation1"/>
    <dgm:cxn modelId="{9BC56264-30BF-49BA-8E5A-8CCC6C8BEC67}" type="presParOf" srcId="{A8D2908A-C186-486C-80BB-A4C7688109A5}" destId="{24DEA5D4-E5C3-40C5-844B-9DEFEF0333A8}" srcOrd="4" destOrd="0" presId="urn:microsoft.com/office/officeart/2005/8/layout/equation1"/>
    <dgm:cxn modelId="{600742FC-8A34-4065-8661-1094852B7C8A}" type="presParOf" srcId="{A8D2908A-C186-486C-80BB-A4C7688109A5}" destId="{F75AFD56-663C-48E3-9A43-A88B71CEECC1}" srcOrd="5" destOrd="0" presId="urn:microsoft.com/office/officeart/2005/8/layout/equation1"/>
    <dgm:cxn modelId="{ACFA280F-5986-412A-A7FB-56358E7797B5}" type="presParOf" srcId="{A8D2908A-C186-486C-80BB-A4C7688109A5}" destId="{74C32684-34A5-4694-A776-042E2E1AACDD}" srcOrd="6" destOrd="0" presId="urn:microsoft.com/office/officeart/2005/8/layout/equation1"/>
    <dgm:cxn modelId="{0687DDD4-E74E-4995-8263-2155D2CBFDE4}" type="presParOf" srcId="{A8D2908A-C186-486C-80BB-A4C7688109A5}" destId="{7C571D0F-EC88-42BC-B37A-66CA1702F072}" srcOrd="7" destOrd="0" presId="urn:microsoft.com/office/officeart/2005/8/layout/equation1"/>
    <dgm:cxn modelId="{63BC85B3-6BF8-4CEE-868B-4F85D3E98D47}" type="presParOf" srcId="{A8D2908A-C186-486C-80BB-A4C7688109A5}" destId="{66AC682C-DBFC-4DFD-81A5-879925E8F241}" srcOrd="8" destOrd="0" presId="urn:microsoft.com/office/officeart/2005/8/layout/equation1"/>
    <dgm:cxn modelId="{F8379CBD-C423-4492-9A0C-BDA20ACB6029}" type="presParOf" srcId="{A8D2908A-C186-486C-80BB-A4C7688109A5}" destId="{9D28DEB9-894F-4F1D-A539-9DF2981A1C51}" srcOrd="9" destOrd="0" presId="urn:microsoft.com/office/officeart/2005/8/layout/equation1"/>
    <dgm:cxn modelId="{CB977020-4D79-4568-8C14-F166A73D9E53}" type="presParOf" srcId="{A8D2908A-C186-486C-80BB-A4C7688109A5}" destId="{92751087-AFE3-409E-8FD0-F6711906AFEC}" srcOrd="10" destOrd="0" presId="urn:microsoft.com/office/officeart/2005/8/layout/equation1"/>
    <dgm:cxn modelId="{43691749-C933-49E8-AE7C-E4063F9AE817}" type="presParOf" srcId="{A8D2908A-C186-486C-80BB-A4C7688109A5}" destId="{86DC8E46-747E-4F4E-BDB5-AA8658C16CE9}" srcOrd="11" destOrd="0" presId="urn:microsoft.com/office/officeart/2005/8/layout/equation1"/>
    <dgm:cxn modelId="{D3BA35CC-A0FB-4555-954C-8D516A228AB5}" type="presParOf" srcId="{A8D2908A-C186-486C-80BB-A4C7688109A5}" destId="{F1D5BD0F-5B2E-4811-B56C-8CCA42F19E2C}"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747F3E0-88BF-4E9F-8B87-C0D4E381ACBB}"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s-ES"/>
        </a:p>
      </dgm:t>
    </dgm:pt>
    <dgm:pt modelId="{312917DD-428D-4E05-906B-A6BA7D3E8DF8}">
      <dgm:prSet phldrT="[Texto]" custT="1"/>
      <dgm:spPr/>
      <dgm:t>
        <a:bodyPr/>
        <a:lstStyle/>
        <a:p>
          <a:r>
            <a:rPr lang="es-ES" sz="3600" dirty="0">
              <a:latin typeface="Century Gothic" panose="020B0502020202020204" pitchFamily="34" charset="0"/>
            </a:rPr>
            <a:t>1ra.</a:t>
          </a:r>
        </a:p>
      </dgm:t>
    </dgm:pt>
    <dgm:pt modelId="{C2C570D8-EF74-4C8E-80AB-A28B2B44C0E7}" type="parTrans" cxnId="{F30FD8F5-1A4A-405A-A774-E1066DF76059}">
      <dgm:prSet/>
      <dgm:spPr/>
      <dgm:t>
        <a:bodyPr/>
        <a:lstStyle/>
        <a:p>
          <a:endParaRPr lang="es-ES">
            <a:latin typeface="Century Gothic" panose="020B0502020202020204" pitchFamily="34" charset="0"/>
          </a:endParaRPr>
        </a:p>
      </dgm:t>
    </dgm:pt>
    <dgm:pt modelId="{9267AE34-A6C7-4766-8A52-56EAAF09B1D4}" type="sibTrans" cxnId="{F30FD8F5-1A4A-405A-A774-E1066DF76059}">
      <dgm:prSet/>
      <dgm:spPr/>
      <dgm:t>
        <a:bodyPr/>
        <a:lstStyle/>
        <a:p>
          <a:endParaRPr lang="es-ES">
            <a:latin typeface="Century Gothic" panose="020B0502020202020204" pitchFamily="34" charset="0"/>
          </a:endParaRPr>
        </a:p>
      </dgm:t>
    </dgm:pt>
    <dgm:pt modelId="{3F62B434-D219-4B0B-9D15-0004AA01A9BB}">
      <dgm:prSet phldrT="[Texto]" custT="1"/>
      <dgm:spPr/>
      <dgm:t>
        <a:bodyPr/>
        <a:lstStyle/>
        <a:p>
          <a:pPr marL="0" indent="0" algn="just">
            <a:buFontTx/>
            <a:buNone/>
          </a:pPr>
          <a:r>
            <a:rPr lang="es-ES" sz="1600" b="1" kern="1200" dirty="0">
              <a:latin typeface="Century Gothic" panose="020B0502020202020204" pitchFamily="34" charset="0"/>
            </a:rPr>
            <a:t>PLANEACIÓN (30 DE MARZO)</a:t>
          </a:r>
        </a:p>
      </dgm:t>
    </dgm:pt>
    <dgm:pt modelId="{499A1A3A-D8CA-4559-8597-F6F41D43BDD0}" type="parTrans" cxnId="{35B70674-E308-44D1-9329-37AA9BE0F43F}">
      <dgm:prSet/>
      <dgm:spPr/>
      <dgm:t>
        <a:bodyPr/>
        <a:lstStyle/>
        <a:p>
          <a:endParaRPr lang="es-ES">
            <a:latin typeface="Century Gothic" panose="020B0502020202020204" pitchFamily="34" charset="0"/>
          </a:endParaRPr>
        </a:p>
      </dgm:t>
    </dgm:pt>
    <dgm:pt modelId="{8F6E1FF9-73D0-4321-A84A-FDFBC54C7527}" type="sibTrans" cxnId="{35B70674-E308-44D1-9329-37AA9BE0F43F}">
      <dgm:prSet/>
      <dgm:spPr/>
      <dgm:t>
        <a:bodyPr/>
        <a:lstStyle/>
        <a:p>
          <a:endParaRPr lang="es-ES">
            <a:latin typeface="Century Gothic" panose="020B0502020202020204" pitchFamily="34" charset="0"/>
          </a:endParaRPr>
        </a:p>
      </dgm:t>
    </dgm:pt>
    <dgm:pt modelId="{3DC1E2A8-F881-4C88-9162-04168452B7E6}">
      <dgm:prSet phldrT="[Texto]" custT="1"/>
      <dgm:spPr/>
      <dgm:t>
        <a:bodyPr/>
        <a:lstStyle/>
        <a:p>
          <a:r>
            <a:rPr lang="es-ES" sz="3600" dirty="0">
              <a:latin typeface="Century Gothic" panose="020B0502020202020204" pitchFamily="34" charset="0"/>
            </a:rPr>
            <a:t>2da.</a:t>
          </a:r>
        </a:p>
      </dgm:t>
    </dgm:pt>
    <dgm:pt modelId="{E23E2822-BCAE-40DC-84B5-8708297CA590}" type="parTrans" cxnId="{D36ECD09-38A2-4FF5-A534-AF0BEE5AA0E5}">
      <dgm:prSet/>
      <dgm:spPr/>
      <dgm:t>
        <a:bodyPr/>
        <a:lstStyle/>
        <a:p>
          <a:endParaRPr lang="es-ES">
            <a:latin typeface="Century Gothic" panose="020B0502020202020204" pitchFamily="34" charset="0"/>
          </a:endParaRPr>
        </a:p>
      </dgm:t>
    </dgm:pt>
    <dgm:pt modelId="{A30EA5F4-9D37-49B2-8C66-785FA13F8F2C}" type="sibTrans" cxnId="{D36ECD09-38A2-4FF5-A534-AF0BEE5AA0E5}">
      <dgm:prSet/>
      <dgm:spPr/>
      <dgm:t>
        <a:bodyPr/>
        <a:lstStyle/>
        <a:p>
          <a:endParaRPr lang="es-ES">
            <a:latin typeface="Century Gothic" panose="020B0502020202020204" pitchFamily="34" charset="0"/>
          </a:endParaRPr>
        </a:p>
      </dgm:t>
    </dgm:pt>
    <dgm:pt modelId="{8AF162DA-D5DC-4C6A-B3BB-9C57DC5D8B25}">
      <dgm:prSet phldrT="[Texto]" custT="1"/>
      <dgm:spPr/>
      <dgm:t>
        <a:bodyPr/>
        <a:lstStyle/>
        <a:p>
          <a:pPr algn="l">
            <a:buFontTx/>
            <a:buNone/>
          </a:pPr>
          <a:r>
            <a:rPr lang="es-ES" sz="1600" b="1">
              <a:latin typeface="Century Gothic" panose="020B0502020202020204" pitchFamily="34" charset="0"/>
            </a:rPr>
            <a:t>SEGUIMIENTO </a:t>
          </a:r>
          <a:r>
            <a:rPr lang="es-ES" sz="1600" b="1" dirty="0">
              <a:latin typeface="Century Gothic" panose="020B0502020202020204" pitchFamily="34" charset="0"/>
            </a:rPr>
            <a:t>(JULIO)</a:t>
          </a:r>
        </a:p>
      </dgm:t>
    </dgm:pt>
    <dgm:pt modelId="{EB6493B0-4165-4F7A-B6FE-0A13A0CE119A}" type="parTrans" cxnId="{018803AF-AB66-4910-9E05-F0F40C3F0FE6}">
      <dgm:prSet/>
      <dgm:spPr/>
      <dgm:t>
        <a:bodyPr/>
        <a:lstStyle/>
        <a:p>
          <a:endParaRPr lang="es-ES">
            <a:latin typeface="Century Gothic" panose="020B0502020202020204" pitchFamily="34" charset="0"/>
          </a:endParaRPr>
        </a:p>
      </dgm:t>
    </dgm:pt>
    <dgm:pt modelId="{8EAC8708-0A8D-4D9C-ABC5-86EC3F0779DC}" type="sibTrans" cxnId="{018803AF-AB66-4910-9E05-F0F40C3F0FE6}">
      <dgm:prSet/>
      <dgm:spPr/>
      <dgm:t>
        <a:bodyPr/>
        <a:lstStyle/>
        <a:p>
          <a:endParaRPr lang="es-ES">
            <a:latin typeface="Century Gothic" panose="020B0502020202020204" pitchFamily="34" charset="0"/>
          </a:endParaRPr>
        </a:p>
      </dgm:t>
    </dgm:pt>
    <dgm:pt modelId="{82395114-B00D-4E1E-9056-6C2B8C434661}">
      <dgm:prSet phldrT="[Texto]" custT="1"/>
      <dgm:spPr/>
      <dgm:t>
        <a:bodyPr/>
        <a:lstStyle/>
        <a:p>
          <a:r>
            <a:rPr lang="es-ES" sz="3600" dirty="0">
              <a:latin typeface="Century Gothic" panose="020B0502020202020204" pitchFamily="34" charset="0"/>
            </a:rPr>
            <a:t>3ra.</a:t>
          </a:r>
          <a:endParaRPr lang="es-ES" sz="3600" b="1" dirty="0">
            <a:latin typeface="Century Gothic" panose="020B0502020202020204" pitchFamily="34" charset="0"/>
          </a:endParaRPr>
        </a:p>
      </dgm:t>
    </dgm:pt>
    <dgm:pt modelId="{373D4BEC-E92E-42C3-A8BD-5A17E5FC9C35}" type="parTrans" cxnId="{930263BE-1B1F-4722-9196-2C88C48D05CF}">
      <dgm:prSet/>
      <dgm:spPr/>
      <dgm:t>
        <a:bodyPr/>
        <a:lstStyle/>
        <a:p>
          <a:endParaRPr lang="es-MX"/>
        </a:p>
      </dgm:t>
    </dgm:pt>
    <dgm:pt modelId="{6813B415-E05D-4DF9-B230-2095F62D6253}" type="sibTrans" cxnId="{930263BE-1B1F-4722-9196-2C88C48D05CF}">
      <dgm:prSet/>
      <dgm:spPr/>
      <dgm:t>
        <a:bodyPr/>
        <a:lstStyle/>
        <a:p>
          <a:endParaRPr lang="es-MX"/>
        </a:p>
      </dgm:t>
    </dgm:pt>
    <dgm:pt modelId="{02F29285-22CE-44E2-891A-17FC4EE03F6B}">
      <dgm:prSet phldrT="[Texto]" custT="1"/>
      <dgm:spPr/>
      <dgm:t>
        <a:bodyPr/>
        <a:lstStyle/>
        <a:p>
          <a:pPr>
            <a:buFontTx/>
            <a:buNone/>
          </a:pPr>
          <a:r>
            <a:rPr lang="es-ES" sz="1600" b="1" dirty="0">
              <a:latin typeface="Century Gothic" panose="020B0502020202020204" pitchFamily="34" charset="0"/>
            </a:rPr>
            <a:t>RESULTADOS (OCTUBRE)</a:t>
          </a:r>
        </a:p>
      </dgm:t>
    </dgm:pt>
    <dgm:pt modelId="{9D1F0FD2-DE40-4C6B-95B7-D0FD745D8415}" type="parTrans" cxnId="{9107D9B8-9D2C-41D0-B723-64082BFBBB21}">
      <dgm:prSet/>
      <dgm:spPr/>
      <dgm:t>
        <a:bodyPr/>
        <a:lstStyle/>
        <a:p>
          <a:endParaRPr lang="es-MX"/>
        </a:p>
      </dgm:t>
    </dgm:pt>
    <dgm:pt modelId="{4DFA232D-AA03-4127-AE0B-E9272D63C3CF}" type="sibTrans" cxnId="{9107D9B8-9D2C-41D0-B723-64082BFBBB21}">
      <dgm:prSet/>
      <dgm:spPr/>
      <dgm:t>
        <a:bodyPr/>
        <a:lstStyle/>
        <a:p>
          <a:endParaRPr lang="es-MX"/>
        </a:p>
      </dgm:t>
    </dgm:pt>
    <dgm:pt modelId="{F473CFFF-6BC2-4377-A713-83E6BFE0E503}">
      <dgm:prSet phldrT="[Texto]" custT="1"/>
      <dgm:spPr/>
      <dgm:t>
        <a:bodyPr/>
        <a:lstStyle/>
        <a:p>
          <a:pPr marL="0" indent="0" algn="just">
            <a:buFont typeface="Wingdings" panose="05000000000000000000" pitchFamily="2" charset="2"/>
            <a:buChar char="§"/>
          </a:pPr>
          <a:r>
            <a:rPr lang="es-ES" sz="1600" b="0" kern="1200" dirty="0">
              <a:solidFill>
                <a:prstClr val="black">
                  <a:hueOff val="0"/>
                  <a:satOff val="0"/>
                  <a:lumOff val="0"/>
                  <a:alphaOff val="0"/>
                </a:prstClr>
              </a:solidFill>
              <a:latin typeface="Century Gothic" panose="020B0502020202020204" pitchFamily="34" charset="0"/>
              <a:ea typeface="+mn-ea"/>
              <a:cs typeface="+mn-cs"/>
            </a:rPr>
            <a:t>Logros alcanzados </a:t>
          </a:r>
          <a:r>
            <a:rPr lang="es-ES" sz="1600" b="0" kern="1200" dirty="0">
              <a:latin typeface="Century Gothic" panose="020B0502020202020204" pitchFamily="34" charset="0"/>
            </a:rPr>
            <a:t>en 2022</a:t>
          </a:r>
        </a:p>
        <a:p>
          <a:pPr marL="0" indent="0" algn="just">
            <a:buFont typeface="Wingdings" panose="05000000000000000000" pitchFamily="2" charset="2"/>
            <a:buChar char="§"/>
          </a:pPr>
          <a:r>
            <a:rPr lang="es-ES" sz="1600" b="0" kern="1200" dirty="0">
              <a:latin typeface="Century Gothic" panose="020B0502020202020204" pitchFamily="34" charset="0"/>
            </a:rPr>
            <a:t>Oferta de capacitación y profesionalización  2023</a:t>
          </a:r>
        </a:p>
        <a:p>
          <a:pPr marL="0" indent="0" algn="just">
            <a:buFont typeface="Wingdings" panose="05000000000000000000" pitchFamily="2" charset="2"/>
            <a:buChar char="§"/>
          </a:pPr>
          <a:r>
            <a:rPr lang="es-ES" sz="1600" b="0" kern="1200" dirty="0">
              <a:latin typeface="Century Gothic" panose="020B0502020202020204" pitchFamily="34" charset="0"/>
            </a:rPr>
            <a:t>Trabajos y acuerdos de la RED</a:t>
          </a:r>
        </a:p>
        <a:p>
          <a:pPr marL="0" indent="0" algn="just">
            <a:buFont typeface="Wingdings" panose="05000000000000000000" pitchFamily="2" charset="2"/>
            <a:buChar char="§"/>
          </a:pPr>
          <a:r>
            <a:rPr lang="es-ES" sz="1600" b="0" kern="1200" dirty="0">
              <a:latin typeface="Century Gothic" panose="020B0502020202020204" pitchFamily="34" charset="0"/>
            </a:rPr>
            <a:t>Otras acciones para el fomento a la cultura de la transparencia</a:t>
          </a:r>
        </a:p>
      </dgm:t>
    </dgm:pt>
    <dgm:pt modelId="{AFE09C81-7D27-4F5A-9697-C38A31AA71A2}" type="parTrans" cxnId="{2D114DA9-D7DE-4E28-A50E-28339DE84046}">
      <dgm:prSet/>
      <dgm:spPr/>
      <dgm:t>
        <a:bodyPr/>
        <a:lstStyle/>
        <a:p>
          <a:endParaRPr lang="es-MX"/>
        </a:p>
      </dgm:t>
    </dgm:pt>
    <dgm:pt modelId="{45C8FCF9-5307-4599-83EA-F27CFA75D1C6}" type="sibTrans" cxnId="{2D114DA9-D7DE-4E28-A50E-28339DE84046}">
      <dgm:prSet/>
      <dgm:spPr/>
      <dgm:t>
        <a:bodyPr/>
        <a:lstStyle/>
        <a:p>
          <a:endParaRPr lang="es-MX"/>
        </a:p>
      </dgm:t>
    </dgm:pt>
    <dgm:pt modelId="{70A791C1-7297-43DD-A575-9359F2A54D23}">
      <dgm:prSet phldrT="[Texto]" custT="1"/>
      <dgm:spPr/>
      <dgm:t>
        <a:bodyPr/>
        <a:lstStyle/>
        <a:p>
          <a:pPr algn="l">
            <a:buFont typeface="Wingdings" panose="05000000000000000000" pitchFamily="2" charset="2"/>
            <a:buChar char="§"/>
          </a:pPr>
          <a:r>
            <a:rPr lang="es-ES" sz="1600" dirty="0">
              <a:latin typeface="Century Gothic" panose="020B0502020202020204" pitchFamily="34" charset="0"/>
            </a:rPr>
            <a:t>Analizar los problemas u obstáculos que se pueden presentar en la operación de los programas de capacitación institucionales, compartir experiencias e identificar las soluciones y los ajustes necesarios para dar cumplimiento a las metas programadas.</a:t>
          </a:r>
          <a:endParaRPr lang="es-ES" sz="1600" b="1" dirty="0">
            <a:latin typeface="Century Gothic" panose="020B0502020202020204" pitchFamily="34" charset="0"/>
          </a:endParaRPr>
        </a:p>
      </dgm:t>
    </dgm:pt>
    <dgm:pt modelId="{D3DBA4FD-30F0-402F-90F5-73D2EBF95933}" type="parTrans" cxnId="{DE256C57-A853-45C7-919A-0C4A4074446C}">
      <dgm:prSet/>
      <dgm:spPr/>
      <dgm:t>
        <a:bodyPr/>
        <a:lstStyle/>
        <a:p>
          <a:endParaRPr lang="es-MX"/>
        </a:p>
      </dgm:t>
    </dgm:pt>
    <dgm:pt modelId="{3756A127-246C-4CBE-94D1-8F9B0C5450EF}" type="sibTrans" cxnId="{DE256C57-A853-45C7-919A-0C4A4074446C}">
      <dgm:prSet/>
      <dgm:spPr/>
      <dgm:t>
        <a:bodyPr/>
        <a:lstStyle/>
        <a:p>
          <a:endParaRPr lang="es-MX"/>
        </a:p>
      </dgm:t>
    </dgm:pt>
    <dgm:pt modelId="{0769CA1C-EE4A-4B98-B012-6D2E3FFC339F}">
      <dgm:prSet phldrT="[Texto]" custT="1"/>
      <dgm:spPr/>
      <dgm:t>
        <a:bodyPr/>
        <a:lstStyle/>
        <a:p>
          <a:pPr>
            <a:buFont typeface="Wingdings" panose="05000000000000000000" pitchFamily="2" charset="2"/>
            <a:buChar char="§"/>
          </a:pPr>
          <a:r>
            <a:rPr lang="es-ES" sz="1600" b="0" dirty="0">
              <a:latin typeface="Century Gothic" panose="020B0502020202020204" pitchFamily="34" charset="0"/>
            </a:rPr>
            <a:t>Cierre preliminar de resultados de capacitación y profesionalización 2023.</a:t>
          </a:r>
        </a:p>
      </dgm:t>
    </dgm:pt>
    <dgm:pt modelId="{6E69ECFA-CE3F-48E3-85A8-0D793E8DC1CE}" type="parTrans" cxnId="{212E5B00-09F1-4D96-9F07-7001F94DC39C}">
      <dgm:prSet/>
      <dgm:spPr/>
      <dgm:t>
        <a:bodyPr/>
        <a:lstStyle/>
        <a:p>
          <a:endParaRPr lang="es-MX"/>
        </a:p>
      </dgm:t>
    </dgm:pt>
    <dgm:pt modelId="{152971A7-1531-4488-B7EF-43C0D9216159}" type="sibTrans" cxnId="{212E5B00-09F1-4D96-9F07-7001F94DC39C}">
      <dgm:prSet/>
      <dgm:spPr/>
      <dgm:t>
        <a:bodyPr/>
        <a:lstStyle/>
        <a:p>
          <a:endParaRPr lang="es-MX"/>
        </a:p>
      </dgm:t>
    </dgm:pt>
    <dgm:pt modelId="{97566313-D73D-4D75-A99E-BF232D7F00EA}">
      <dgm:prSet phldrT="[Texto]" custT="1"/>
      <dgm:spPr/>
      <dgm:t>
        <a:bodyPr/>
        <a:lstStyle/>
        <a:p>
          <a:pPr>
            <a:buFont typeface="Wingdings" panose="05000000000000000000" pitchFamily="2" charset="2"/>
            <a:buChar char="§"/>
          </a:pPr>
          <a:r>
            <a:rPr lang="es-ES" sz="1600" b="0" dirty="0">
              <a:latin typeface="Century Gothic" panose="020B0502020202020204" pitchFamily="34" charset="0"/>
            </a:rPr>
            <a:t>Avances de los trabajos y acuerdos de la RED 2023.</a:t>
          </a:r>
        </a:p>
      </dgm:t>
    </dgm:pt>
    <dgm:pt modelId="{889B6F1B-7DB4-48B2-A07B-E6D370D13E7D}" type="parTrans" cxnId="{32E66ADD-1F63-4046-8A22-D9F7A038EB3F}">
      <dgm:prSet/>
      <dgm:spPr/>
      <dgm:t>
        <a:bodyPr/>
        <a:lstStyle/>
        <a:p>
          <a:endParaRPr lang="es-MX"/>
        </a:p>
      </dgm:t>
    </dgm:pt>
    <dgm:pt modelId="{63D0A38E-E99E-4F51-803C-71F8E8D4EDDC}" type="sibTrans" cxnId="{32E66ADD-1F63-4046-8A22-D9F7A038EB3F}">
      <dgm:prSet/>
      <dgm:spPr/>
      <dgm:t>
        <a:bodyPr/>
        <a:lstStyle/>
        <a:p>
          <a:endParaRPr lang="es-MX"/>
        </a:p>
      </dgm:t>
    </dgm:pt>
    <dgm:pt modelId="{E48C65D4-9069-427F-8E83-55C0D16EB4C2}">
      <dgm:prSet phldrT="[Texto]" custT="1"/>
      <dgm:spPr/>
      <dgm:t>
        <a:bodyPr/>
        <a:lstStyle/>
        <a:p>
          <a:pPr>
            <a:buFont typeface="Wingdings" panose="05000000000000000000" pitchFamily="2" charset="2"/>
            <a:buChar char="§"/>
          </a:pPr>
          <a:r>
            <a:rPr lang="es-ES" sz="1600" b="0" dirty="0">
              <a:latin typeface="Century Gothic" panose="020B0502020202020204" pitchFamily="34" charset="0"/>
            </a:rPr>
            <a:t>Previsión de acciones para 2024.</a:t>
          </a:r>
        </a:p>
      </dgm:t>
    </dgm:pt>
    <dgm:pt modelId="{9C148E46-2149-47EF-9832-11C0A1497A81}" type="parTrans" cxnId="{D3F5178D-E7DF-4DAC-BFB4-FF9716C18792}">
      <dgm:prSet/>
      <dgm:spPr/>
      <dgm:t>
        <a:bodyPr/>
        <a:lstStyle/>
        <a:p>
          <a:endParaRPr lang="es-MX"/>
        </a:p>
      </dgm:t>
    </dgm:pt>
    <dgm:pt modelId="{17668E23-DD09-48C7-A809-F073E34447D5}" type="sibTrans" cxnId="{D3F5178D-E7DF-4DAC-BFB4-FF9716C18792}">
      <dgm:prSet/>
      <dgm:spPr/>
      <dgm:t>
        <a:bodyPr/>
        <a:lstStyle/>
        <a:p>
          <a:endParaRPr lang="es-MX"/>
        </a:p>
      </dgm:t>
    </dgm:pt>
    <dgm:pt modelId="{E6126834-3EA1-43EA-891A-2B15E7938448}" type="pres">
      <dgm:prSet presAssocID="{2747F3E0-88BF-4E9F-8B87-C0D4E381ACBB}" presName="linearFlow" presStyleCnt="0">
        <dgm:presLayoutVars>
          <dgm:dir/>
          <dgm:animLvl val="lvl"/>
          <dgm:resizeHandles val="exact"/>
        </dgm:presLayoutVars>
      </dgm:prSet>
      <dgm:spPr/>
    </dgm:pt>
    <dgm:pt modelId="{B8C04C1F-CE92-40A8-A7F7-46C98A2D2770}" type="pres">
      <dgm:prSet presAssocID="{312917DD-428D-4E05-906B-A6BA7D3E8DF8}" presName="composite" presStyleCnt="0"/>
      <dgm:spPr/>
    </dgm:pt>
    <dgm:pt modelId="{EA7AA978-488E-4E5A-B19B-5D654193F0AD}" type="pres">
      <dgm:prSet presAssocID="{312917DD-428D-4E05-906B-A6BA7D3E8DF8}" presName="parentText" presStyleLbl="alignNode1" presStyleIdx="0" presStyleCnt="3" custScaleX="119971">
        <dgm:presLayoutVars>
          <dgm:chMax val="1"/>
          <dgm:bulletEnabled val="1"/>
        </dgm:presLayoutVars>
      </dgm:prSet>
      <dgm:spPr/>
    </dgm:pt>
    <dgm:pt modelId="{9A70D30C-03A5-4C72-BB11-1CA3EB4CCC96}" type="pres">
      <dgm:prSet presAssocID="{312917DD-428D-4E05-906B-A6BA7D3E8DF8}" presName="descendantText" presStyleLbl="alignAcc1" presStyleIdx="0" presStyleCnt="3" custScaleX="89240" custScaleY="148556" custLinFactNeighborX="-40" custLinFactNeighborY="12454">
        <dgm:presLayoutVars>
          <dgm:bulletEnabled val="1"/>
        </dgm:presLayoutVars>
      </dgm:prSet>
      <dgm:spPr/>
    </dgm:pt>
    <dgm:pt modelId="{B55AD705-15AA-49A6-8E8F-A409707A8259}" type="pres">
      <dgm:prSet presAssocID="{9267AE34-A6C7-4766-8A52-56EAAF09B1D4}" presName="sp" presStyleCnt="0"/>
      <dgm:spPr/>
    </dgm:pt>
    <dgm:pt modelId="{4B0CACE9-D4FD-41DE-AC80-5658F5D5D0FA}" type="pres">
      <dgm:prSet presAssocID="{3DC1E2A8-F881-4C88-9162-04168452B7E6}" presName="composite" presStyleCnt="0"/>
      <dgm:spPr/>
    </dgm:pt>
    <dgm:pt modelId="{399F48BC-4690-4F20-976C-4CE66BAE15D7}" type="pres">
      <dgm:prSet presAssocID="{3DC1E2A8-F881-4C88-9162-04168452B7E6}" presName="parentText" presStyleLbl="alignNode1" presStyleIdx="1" presStyleCnt="3" custScaleX="119971">
        <dgm:presLayoutVars>
          <dgm:chMax val="1"/>
          <dgm:bulletEnabled val="1"/>
        </dgm:presLayoutVars>
      </dgm:prSet>
      <dgm:spPr/>
    </dgm:pt>
    <dgm:pt modelId="{F781E78A-5315-4DA1-946D-63E0CF2DE9E3}" type="pres">
      <dgm:prSet presAssocID="{3DC1E2A8-F881-4C88-9162-04168452B7E6}" presName="descendantText" presStyleLbl="alignAcc1" presStyleIdx="1" presStyleCnt="3" custScaleX="89354" custScaleY="153311" custLinFactNeighborX="68" custLinFactNeighborY="21265">
        <dgm:presLayoutVars>
          <dgm:bulletEnabled val="1"/>
        </dgm:presLayoutVars>
      </dgm:prSet>
      <dgm:spPr/>
    </dgm:pt>
    <dgm:pt modelId="{6F994076-C4DE-4A21-81BF-AC452C8C6A47}" type="pres">
      <dgm:prSet presAssocID="{A30EA5F4-9D37-49B2-8C66-785FA13F8F2C}" presName="sp" presStyleCnt="0"/>
      <dgm:spPr/>
    </dgm:pt>
    <dgm:pt modelId="{375D1C0F-B22A-4FD8-8FC6-977535FE7D08}" type="pres">
      <dgm:prSet presAssocID="{82395114-B00D-4E1E-9056-6C2B8C434661}" presName="composite" presStyleCnt="0"/>
      <dgm:spPr/>
    </dgm:pt>
    <dgm:pt modelId="{0E49C567-61FD-417D-93C3-AF3E50A7172F}" type="pres">
      <dgm:prSet presAssocID="{82395114-B00D-4E1E-9056-6C2B8C434661}" presName="parentText" presStyleLbl="alignNode1" presStyleIdx="2" presStyleCnt="3" custScaleX="119971">
        <dgm:presLayoutVars>
          <dgm:chMax val="1"/>
          <dgm:bulletEnabled val="1"/>
        </dgm:presLayoutVars>
      </dgm:prSet>
      <dgm:spPr/>
    </dgm:pt>
    <dgm:pt modelId="{552FB6CA-A839-4F1C-958C-6094200946E5}" type="pres">
      <dgm:prSet presAssocID="{82395114-B00D-4E1E-9056-6C2B8C434661}" presName="descendantText" presStyleLbl="alignAcc1" presStyleIdx="2" presStyleCnt="3" custScaleX="89354" custScaleY="161955" custLinFactNeighborX="462" custLinFactNeighborY="30163">
        <dgm:presLayoutVars>
          <dgm:bulletEnabled val="1"/>
        </dgm:presLayoutVars>
      </dgm:prSet>
      <dgm:spPr/>
    </dgm:pt>
  </dgm:ptLst>
  <dgm:cxnLst>
    <dgm:cxn modelId="{212E5B00-09F1-4D96-9F07-7001F94DC39C}" srcId="{82395114-B00D-4E1E-9056-6C2B8C434661}" destId="{0769CA1C-EE4A-4B98-B012-6D2E3FFC339F}" srcOrd="1" destOrd="0" parTransId="{6E69ECFA-CE3F-48E3-85A8-0D793E8DC1CE}" sibTransId="{152971A7-1531-4488-B7EF-43C0D9216159}"/>
    <dgm:cxn modelId="{D36ECD09-38A2-4FF5-A534-AF0BEE5AA0E5}" srcId="{2747F3E0-88BF-4E9F-8B87-C0D4E381ACBB}" destId="{3DC1E2A8-F881-4C88-9162-04168452B7E6}" srcOrd="1" destOrd="0" parTransId="{E23E2822-BCAE-40DC-84B5-8708297CA590}" sibTransId="{A30EA5F4-9D37-49B2-8C66-785FA13F8F2C}"/>
    <dgm:cxn modelId="{DD92030B-C0E2-48BF-997D-D84417300F64}" type="presOf" srcId="{3DC1E2A8-F881-4C88-9162-04168452B7E6}" destId="{399F48BC-4690-4F20-976C-4CE66BAE15D7}" srcOrd="0" destOrd="0" presId="urn:microsoft.com/office/officeart/2005/8/layout/chevron2"/>
    <dgm:cxn modelId="{4F806B0C-1CEA-47C2-AA72-FA10E7F8AB2E}" type="presOf" srcId="{8AF162DA-D5DC-4C6A-B3BB-9C57DC5D8B25}" destId="{F781E78A-5315-4DA1-946D-63E0CF2DE9E3}" srcOrd="0" destOrd="0" presId="urn:microsoft.com/office/officeart/2005/8/layout/chevron2"/>
    <dgm:cxn modelId="{2AA55320-262A-477D-AA72-6FFB0054140E}" type="presOf" srcId="{3F62B434-D219-4B0B-9D15-0004AA01A9BB}" destId="{9A70D30C-03A5-4C72-BB11-1CA3EB4CCC96}" srcOrd="0" destOrd="0" presId="urn:microsoft.com/office/officeart/2005/8/layout/chevron2"/>
    <dgm:cxn modelId="{D0189567-D815-4752-A25F-4FF6BA38BE90}" type="presOf" srcId="{2747F3E0-88BF-4E9F-8B87-C0D4E381ACBB}" destId="{E6126834-3EA1-43EA-891A-2B15E7938448}" srcOrd="0" destOrd="0" presId="urn:microsoft.com/office/officeart/2005/8/layout/chevron2"/>
    <dgm:cxn modelId="{AFAFD16A-707F-42EF-A9E0-60CFEF24B87B}" type="presOf" srcId="{97566313-D73D-4D75-A99E-BF232D7F00EA}" destId="{552FB6CA-A839-4F1C-958C-6094200946E5}" srcOrd="0" destOrd="2" presId="urn:microsoft.com/office/officeart/2005/8/layout/chevron2"/>
    <dgm:cxn modelId="{35B70674-E308-44D1-9329-37AA9BE0F43F}" srcId="{312917DD-428D-4E05-906B-A6BA7D3E8DF8}" destId="{3F62B434-D219-4B0B-9D15-0004AA01A9BB}" srcOrd="0" destOrd="0" parTransId="{499A1A3A-D8CA-4559-8597-F6F41D43BDD0}" sibTransId="{8F6E1FF9-73D0-4321-A84A-FDFBC54C7527}"/>
    <dgm:cxn modelId="{DE256C57-A853-45C7-919A-0C4A4074446C}" srcId="{3DC1E2A8-F881-4C88-9162-04168452B7E6}" destId="{70A791C1-7297-43DD-A575-9359F2A54D23}" srcOrd="1" destOrd="0" parTransId="{D3DBA4FD-30F0-402F-90F5-73D2EBF95933}" sibTransId="{3756A127-246C-4CBE-94D1-8F9B0C5450EF}"/>
    <dgm:cxn modelId="{D3F5178D-E7DF-4DAC-BFB4-FF9716C18792}" srcId="{82395114-B00D-4E1E-9056-6C2B8C434661}" destId="{E48C65D4-9069-427F-8E83-55C0D16EB4C2}" srcOrd="3" destOrd="0" parTransId="{9C148E46-2149-47EF-9832-11C0A1497A81}" sibTransId="{17668E23-DD09-48C7-A809-F073E34447D5}"/>
    <dgm:cxn modelId="{FFE0D29B-165C-4223-B412-5FC6395D53F3}" type="presOf" srcId="{F473CFFF-6BC2-4377-A713-83E6BFE0E503}" destId="{9A70D30C-03A5-4C72-BB11-1CA3EB4CCC96}" srcOrd="0" destOrd="1" presId="urn:microsoft.com/office/officeart/2005/8/layout/chevron2"/>
    <dgm:cxn modelId="{9301D6A4-AA02-4563-A810-3D0B96A9D01A}" type="presOf" srcId="{70A791C1-7297-43DD-A575-9359F2A54D23}" destId="{F781E78A-5315-4DA1-946D-63E0CF2DE9E3}" srcOrd="0" destOrd="1" presId="urn:microsoft.com/office/officeart/2005/8/layout/chevron2"/>
    <dgm:cxn modelId="{4C38B3A7-777A-438A-A0D5-24DAC297345B}" type="presOf" srcId="{312917DD-428D-4E05-906B-A6BA7D3E8DF8}" destId="{EA7AA978-488E-4E5A-B19B-5D654193F0AD}" srcOrd="0" destOrd="0" presId="urn:microsoft.com/office/officeart/2005/8/layout/chevron2"/>
    <dgm:cxn modelId="{2D114DA9-D7DE-4E28-A50E-28339DE84046}" srcId="{312917DD-428D-4E05-906B-A6BA7D3E8DF8}" destId="{F473CFFF-6BC2-4377-A713-83E6BFE0E503}" srcOrd="1" destOrd="0" parTransId="{AFE09C81-7D27-4F5A-9697-C38A31AA71A2}" sibTransId="{45C8FCF9-5307-4599-83EA-F27CFA75D1C6}"/>
    <dgm:cxn modelId="{018803AF-AB66-4910-9E05-F0F40C3F0FE6}" srcId="{3DC1E2A8-F881-4C88-9162-04168452B7E6}" destId="{8AF162DA-D5DC-4C6A-B3BB-9C57DC5D8B25}" srcOrd="0" destOrd="0" parTransId="{EB6493B0-4165-4F7A-B6FE-0A13A0CE119A}" sibTransId="{8EAC8708-0A8D-4D9C-ABC5-86EC3F0779DC}"/>
    <dgm:cxn modelId="{AEFD4DB7-490C-4166-B346-122784075952}" type="presOf" srcId="{02F29285-22CE-44E2-891A-17FC4EE03F6B}" destId="{552FB6CA-A839-4F1C-958C-6094200946E5}" srcOrd="0" destOrd="0" presId="urn:microsoft.com/office/officeart/2005/8/layout/chevron2"/>
    <dgm:cxn modelId="{9107D9B8-9D2C-41D0-B723-64082BFBBB21}" srcId="{82395114-B00D-4E1E-9056-6C2B8C434661}" destId="{02F29285-22CE-44E2-891A-17FC4EE03F6B}" srcOrd="0" destOrd="0" parTransId="{9D1F0FD2-DE40-4C6B-95B7-D0FD745D8415}" sibTransId="{4DFA232D-AA03-4127-AE0B-E9272D63C3CF}"/>
    <dgm:cxn modelId="{930263BE-1B1F-4722-9196-2C88C48D05CF}" srcId="{2747F3E0-88BF-4E9F-8B87-C0D4E381ACBB}" destId="{82395114-B00D-4E1E-9056-6C2B8C434661}" srcOrd="2" destOrd="0" parTransId="{373D4BEC-E92E-42C3-A8BD-5A17E5FC9C35}" sibTransId="{6813B415-E05D-4DF9-B230-2095F62D6253}"/>
    <dgm:cxn modelId="{3D9DE7CD-557A-445E-BFBC-A2F49DB03CD6}" type="presOf" srcId="{0769CA1C-EE4A-4B98-B012-6D2E3FFC339F}" destId="{552FB6CA-A839-4F1C-958C-6094200946E5}" srcOrd="0" destOrd="1" presId="urn:microsoft.com/office/officeart/2005/8/layout/chevron2"/>
    <dgm:cxn modelId="{32E66ADD-1F63-4046-8A22-D9F7A038EB3F}" srcId="{82395114-B00D-4E1E-9056-6C2B8C434661}" destId="{97566313-D73D-4D75-A99E-BF232D7F00EA}" srcOrd="2" destOrd="0" parTransId="{889B6F1B-7DB4-48B2-A07B-E6D370D13E7D}" sibTransId="{63D0A38E-E99E-4F51-803C-71F8E8D4EDDC}"/>
    <dgm:cxn modelId="{F30FD8F5-1A4A-405A-A774-E1066DF76059}" srcId="{2747F3E0-88BF-4E9F-8B87-C0D4E381ACBB}" destId="{312917DD-428D-4E05-906B-A6BA7D3E8DF8}" srcOrd="0" destOrd="0" parTransId="{C2C570D8-EF74-4C8E-80AB-A28B2B44C0E7}" sibTransId="{9267AE34-A6C7-4766-8A52-56EAAF09B1D4}"/>
    <dgm:cxn modelId="{53258AFA-EE8B-4648-A09C-C37DA62801CE}" type="presOf" srcId="{E48C65D4-9069-427F-8E83-55C0D16EB4C2}" destId="{552FB6CA-A839-4F1C-958C-6094200946E5}" srcOrd="0" destOrd="3" presId="urn:microsoft.com/office/officeart/2005/8/layout/chevron2"/>
    <dgm:cxn modelId="{08E0DDFD-4168-4B30-B684-45FC6E49B481}" type="presOf" srcId="{82395114-B00D-4E1E-9056-6C2B8C434661}" destId="{0E49C567-61FD-417D-93C3-AF3E50A7172F}" srcOrd="0" destOrd="0" presId="urn:microsoft.com/office/officeart/2005/8/layout/chevron2"/>
    <dgm:cxn modelId="{78815E3F-26B8-48EF-88D5-013507083E6C}" type="presParOf" srcId="{E6126834-3EA1-43EA-891A-2B15E7938448}" destId="{B8C04C1F-CE92-40A8-A7F7-46C98A2D2770}" srcOrd="0" destOrd="0" presId="urn:microsoft.com/office/officeart/2005/8/layout/chevron2"/>
    <dgm:cxn modelId="{CBAD72C1-C1E9-4DF6-8C6A-F3C236A5418B}" type="presParOf" srcId="{B8C04C1F-CE92-40A8-A7F7-46C98A2D2770}" destId="{EA7AA978-488E-4E5A-B19B-5D654193F0AD}" srcOrd="0" destOrd="0" presId="urn:microsoft.com/office/officeart/2005/8/layout/chevron2"/>
    <dgm:cxn modelId="{D0A366F9-08D3-4C21-A6D7-F92007955DE6}" type="presParOf" srcId="{B8C04C1F-CE92-40A8-A7F7-46C98A2D2770}" destId="{9A70D30C-03A5-4C72-BB11-1CA3EB4CCC96}" srcOrd="1" destOrd="0" presId="urn:microsoft.com/office/officeart/2005/8/layout/chevron2"/>
    <dgm:cxn modelId="{97626AFD-01E8-4EA3-AB0C-FE08FAAEE708}" type="presParOf" srcId="{E6126834-3EA1-43EA-891A-2B15E7938448}" destId="{B55AD705-15AA-49A6-8E8F-A409707A8259}" srcOrd="1" destOrd="0" presId="urn:microsoft.com/office/officeart/2005/8/layout/chevron2"/>
    <dgm:cxn modelId="{45812362-140B-48BC-998A-4CA45D34340C}" type="presParOf" srcId="{E6126834-3EA1-43EA-891A-2B15E7938448}" destId="{4B0CACE9-D4FD-41DE-AC80-5658F5D5D0FA}" srcOrd="2" destOrd="0" presId="urn:microsoft.com/office/officeart/2005/8/layout/chevron2"/>
    <dgm:cxn modelId="{9D817107-840D-42BB-88B9-D721618CC859}" type="presParOf" srcId="{4B0CACE9-D4FD-41DE-AC80-5658F5D5D0FA}" destId="{399F48BC-4690-4F20-976C-4CE66BAE15D7}" srcOrd="0" destOrd="0" presId="urn:microsoft.com/office/officeart/2005/8/layout/chevron2"/>
    <dgm:cxn modelId="{F1570730-3DE9-40E6-B466-EE0EDBBF097B}" type="presParOf" srcId="{4B0CACE9-D4FD-41DE-AC80-5658F5D5D0FA}" destId="{F781E78A-5315-4DA1-946D-63E0CF2DE9E3}" srcOrd="1" destOrd="0" presId="urn:microsoft.com/office/officeart/2005/8/layout/chevron2"/>
    <dgm:cxn modelId="{2BCE4864-F99B-4106-A3F5-E0A2A726170E}" type="presParOf" srcId="{E6126834-3EA1-43EA-891A-2B15E7938448}" destId="{6F994076-C4DE-4A21-81BF-AC452C8C6A47}" srcOrd="3" destOrd="0" presId="urn:microsoft.com/office/officeart/2005/8/layout/chevron2"/>
    <dgm:cxn modelId="{B1388EAE-38DE-4655-8709-508E0F092D8C}" type="presParOf" srcId="{E6126834-3EA1-43EA-891A-2B15E7938448}" destId="{375D1C0F-B22A-4FD8-8FC6-977535FE7D08}" srcOrd="4" destOrd="0" presId="urn:microsoft.com/office/officeart/2005/8/layout/chevron2"/>
    <dgm:cxn modelId="{A59D1F1E-3C53-4AB6-99C1-4F9E27670CE1}" type="presParOf" srcId="{375D1C0F-B22A-4FD8-8FC6-977535FE7D08}" destId="{0E49C567-61FD-417D-93C3-AF3E50A7172F}" srcOrd="0" destOrd="0" presId="urn:microsoft.com/office/officeart/2005/8/layout/chevron2"/>
    <dgm:cxn modelId="{88EEA125-86C7-4A01-81C1-6309F3E66658}" type="presParOf" srcId="{375D1C0F-B22A-4FD8-8FC6-977535FE7D08}" destId="{552FB6CA-A839-4F1C-958C-6094200946E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ACB922-F7D1-47B9-B8ED-ABEA6454BCE5}" type="doc">
      <dgm:prSet loTypeId="urn:microsoft.com/office/officeart/2008/layout/PictureStrips" loCatId="list" qsTypeId="urn:microsoft.com/office/officeart/2005/8/quickstyle/simple1" qsCatId="simple" csTypeId="urn:microsoft.com/office/officeart/2005/8/colors/colorful3" csCatId="colorful" phldr="1"/>
      <dgm:spPr/>
      <dgm:t>
        <a:bodyPr/>
        <a:lstStyle/>
        <a:p>
          <a:endParaRPr lang="es-MX"/>
        </a:p>
      </dgm:t>
    </dgm:pt>
    <dgm:pt modelId="{10E9CADA-EEAF-4679-8FBD-6D6DB03DB690}">
      <dgm:prSet phldrT="[Texto]" custT="1"/>
      <dgm:spPr/>
      <dgm:t>
        <a:bodyPr/>
        <a:lstStyle/>
        <a:p>
          <a:r>
            <a:rPr lang="es-MX" sz="2000" b="1" dirty="0"/>
            <a:t>2. Capacitación en línea</a:t>
          </a:r>
        </a:p>
      </dgm:t>
    </dgm:pt>
    <dgm:pt modelId="{05B20EFC-5FC5-4E13-8F3D-5C9EC8BB06A7}" type="parTrans" cxnId="{505C334A-090F-4C86-B76B-381F27A39778}">
      <dgm:prSet/>
      <dgm:spPr/>
      <dgm:t>
        <a:bodyPr/>
        <a:lstStyle/>
        <a:p>
          <a:endParaRPr lang="es-MX" b="1"/>
        </a:p>
      </dgm:t>
    </dgm:pt>
    <dgm:pt modelId="{CCDD99FA-A464-4D28-8B6A-373BDFE23979}" type="sibTrans" cxnId="{505C334A-090F-4C86-B76B-381F27A39778}">
      <dgm:prSet/>
      <dgm:spPr/>
      <dgm:t>
        <a:bodyPr/>
        <a:lstStyle/>
        <a:p>
          <a:endParaRPr lang="es-MX" b="1"/>
        </a:p>
      </dgm:t>
    </dgm:pt>
    <dgm:pt modelId="{2A65C9BE-7E83-413A-B30F-DA04B1F265A4}">
      <dgm:prSet phldrT="[Texto]" custT="1"/>
      <dgm:spPr/>
      <dgm:t>
        <a:bodyPr/>
        <a:lstStyle/>
        <a:p>
          <a:r>
            <a:rPr lang="es-MX" sz="2000" b="1" dirty="0"/>
            <a:t>3. Capacitación en aula virtual en tiempo real</a:t>
          </a:r>
        </a:p>
      </dgm:t>
    </dgm:pt>
    <dgm:pt modelId="{3CA89028-AB90-487B-BFE1-ADA8BFC537D5}" type="parTrans" cxnId="{20F13114-2E99-4A7D-BA52-FB900534EC72}">
      <dgm:prSet/>
      <dgm:spPr/>
      <dgm:t>
        <a:bodyPr/>
        <a:lstStyle/>
        <a:p>
          <a:endParaRPr lang="es-MX" b="1"/>
        </a:p>
      </dgm:t>
    </dgm:pt>
    <dgm:pt modelId="{86E05521-E692-47DC-BDB2-FBE610EFDA56}" type="sibTrans" cxnId="{20F13114-2E99-4A7D-BA52-FB900534EC72}">
      <dgm:prSet/>
      <dgm:spPr/>
      <dgm:t>
        <a:bodyPr/>
        <a:lstStyle/>
        <a:p>
          <a:endParaRPr lang="es-MX" b="1"/>
        </a:p>
      </dgm:t>
    </dgm:pt>
    <dgm:pt modelId="{47E35329-400C-47E2-89E1-10B297B53D99}">
      <dgm:prSet phldrT="[Texto]" custT="1"/>
      <dgm:spPr/>
      <dgm:t>
        <a:bodyPr/>
        <a:lstStyle/>
        <a:p>
          <a:r>
            <a:rPr lang="es-MX" sz="2000" b="1" dirty="0"/>
            <a:t>4. Capacitación impartida por instructores externos</a:t>
          </a:r>
        </a:p>
      </dgm:t>
    </dgm:pt>
    <dgm:pt modelId="{82B4E254-BDEB-4EC6-8C16-38AC5362FF4E}" type="parTrans" cxnId="{2D196433-C124-476B-9F1B-88C277119F14}">
      <dgm:prSet/>
      <dgm:spPr/>
      <dgm:t>
        <a:bodyPr/>
        <a:lstStyle/>
        <a:p>
          <a:endParaRPr lang="es-MX" b="1"/>
        </a:p>
      </dgm:t>
    </dgm:pt>
    <dgm:pt modelId="{4D9AD60E-71C2-4274-AC6B-682FD55FC0C1}" type="sibTrans" cxnId="{2D196433-C124-476B-9F1B-88C277119F14}">
      <dgm:prSet/>
      <dgm:spPr/>
      <dgm:t>
        <a:bodyPr/>
        <a:lstStyle/>
        <a:p>
          <a:endParaRPr lang="es-MX" b="1"/>
        </a:p>
      </dgm:t>
    </dgm:pt>
    <dgm:pt modelId="{AE9E5EDD-1F8B-4DC7-B631-010FD3E3FA40}">
      <dgm:prSet phldrT="[Texto]" custT="1"/>
      <dgm:spPr/>
      <dgm:t>
        <a:bodyPr/>
        <a:lstStyle/>
        <a:p>
          <a:r>
            <a:rPr lang="es-MX" sz="2000" b="1" dirty="0"/>
            <a:t>5. Profesionalización</a:t>
          </a:r>
        </a:p>
      </dgm:t>
    </dgm:pt>
    <dgm:pt modelId="{6D12F320-A346-44B7-8AAE-058AD1121C9E}" type="parTrans" cxnId="{B19A9199-C7AE-4B85-A2C4-66E2425F3CE8}">
      <dgm:prSet/>
      <dgm:spPr/>
      <dgm:t>
        <a:bodyPr/>
        <a:lstStyle/>
        <a:p>
          <a:endParaRPr lang="es-MX" b="1"/>
        </a:p>
      </dgm:t>
    </dgm:pt>
    <dgm:pt modelId="{A6B36B72-DD85-43AF-B43E-5F95320E6FD3}" type="sibTrans" cxnId="{B19A9199-C7AE-4B85-A2C4-66E2425F3CE8}">
      <dgm:prSet/>
      <dgm:spPr/>
      <dgm:t>
        <a:bodyPr/>
        <a:lstStyle/>
        <a:p>
          <a:endParaRPr lang="es-MX" b="1"/>
        </a:p>
      </dgm:t>
    </dgm:pt>
    <dgm:pt modelId="{7B6DF8B8-82AB-4ABB-8906-206897198737}">
      <dgm:prSet phldrT="[Texto]" custT="1"/>
      <dgm:spPr/>
      <dgm:t>
        <a:bodyPr/>
        <a:lstStyle/>
        <a:p>
          <a:r>
            <a:rPr lang="es-MX" sz="2000" b="1" dirty="0"/>
            <a:t>6. Tutoriales</a:t>
          </a:r>
        </a:p>
      </dgm:t>
    </dgm:pt>
    <dgm:pt modelId="{6CAA912E-6AD0-4141-BBB2-8AE5A693632E}" type="parTrans" cxnId="{DD22370B-7670-439E-9996-11E588B32027}">
      <dgm:prSet/>
      <dgm:spPr/>
      <dgm:t>
        <a:bodyPr/>
        <a:lstStyle/>
        <a:p>
          <a:endParaRPr lang="es-MX" b="1"/>
        </a:p>
      </dgm:t>
    </dgm:pt>
    <dgm:pt modelId="{555A3E4C-AA87-46C2-8A0A-A5AC33FEB7F5}" type="sibTrans" cxnId="{DD22370B-7670-439E-9996-11E588B32027}">
      <dgm:prSet/>
      <dgm:spPr/>
      <dgm:t>
        <a:bodyPr/>
        <a:lstStyle/>
        <a:p>
          <a:endParaRPr lang="es-MX" b="1"/>
        </a:p>
      </dgm:t>
    </dgm:pt>
    <dgm:pt modelId="{FF8F5A02-F306-4C6A-9C9B-C31505479240}">
      <dgm:prSet phldrT="[Texto]" custT="1"/>
      <dgm:spPr/>
      <dgm:t>
        <a:bodyPr/>
        <a:lstStyle/>
        <a:p>
          <a:r>
            <a:rPr lang="es-MX" sz="2000" b="1" dirty="0"/>
            <a:t>7. Resultados del Formato 5. Seguimiento al PAC 2022</a:t>
          </a:r>
        </a:p>
      </dgm:t>
    </dgm:pt>
    <dgm:pt modelId="{5F7E889B-ACD4-4FE9-89F4-B459867CDE85}" type="parTrans" cxnId="{E6456C3C-E8B2-41E2-8D54-8B242BAA9E5C}">
      <dgm:prSet/>
      <dgm:spPr/>
      <dgm:t>
        <a:bodyPr/>
        <a:lstStyle/>
        <a:p>
          <a:endParaRPr lang="es-MX" b="1"/>
        </a:p>
      </dgm:t>
    </dgm:pt>
    <dgm:pt modelId="{DFB3B812-C9F9-44C7-B832-C4443E3DB880}" type="sibTrans" cxnId="{E6456C3C-E8B2-41E2-8D54-8B242BAA9E5C}">
      <dgm:prSet/>
      <dgm:spPr/>
      <dgm:t>
        <a:bodyPr/>
        <a:lstStyle/>
        <a:p>
          <a:endParaRPr lang="es-MX" b="1"/>
        </a:p>
      </dgm:t>
    </dgm:pt>
    <dgm:pt modelId="{D02294AE-C6C7-4680-84E9-7B648AF0B195}">
      <dgm:prSet phldrT="[Texto]" custT="1"/>
      <dgm:spPr/>
      <dgm:t>
        <a:bodyPr/>
        <a:lstStyle/>
        <a:p>
          <a:r>
            <a:rPr lang="es-MX" sz="2000" b="1" dirty="0"/>
            <a:t>8. Reconocimientos</a:t>
          </a:r>
        </a:p>
      </dgm:t>
    </dgm:pt>
    <dgm:pt modelId="{AF41B69A-9BB7-4EB9-BAC0-4B12B01C75D3}" type="parTrans" cxnId="{2113C138-D1F9-4CA6-B6DB-6D2F0B90FD05}">
      <dgm:prSet/>
      <dgm:spPr/>
      <dgm:t>
        <a:bodyPr/>
        <a:lstStyle/>
        <a:p>
          <a:endParaRPr lang="es-MX" b="1"/>
        </a:p>
      </dgm:t>
    </dgm:pt>
    <dgm:pt modelId="{B33CE7DF-58C9-4799-A20D-4866EC7AFD88}" type="sibTrans" cxnId="{2113C138-D1F9-4CA6-B6DB-6D2F0B90FD05}">
      <dgm:prSet/>
      <dgm:spPr/>
      <dgm:t>
        <a:bodyPr/>
        <a:lstStyle/>
        <a:p>
          <a:endParaRPr lang="es-MX" b="1"/>
        </a:p>
      </dgm:t>
    </dgm:pt>
    <dgm:pt modelId="{179E1739-10CF-472F-9F7B-011C952454FC}">
      <dgm:prSet phldrT="[Texto]" custT="1"/>
      <dgm:spPr/>
      <dgm:t>
        <a:bodyPr/>
        <a:lstStyle/>
        <a:p>
          <a:r>
            <a:rPr lang="es-MX" sz="2000" b="1" dirty="0"/>
            <a:t>9. Reuniones RETAIP Capacitación</a:t>
          </a:r>
        </a:p>
      </dgm:t>
    </dgm:pt>
    <dgm:pt modelId="{43943FCC-5316-4FFB-8C4B-B43D4FCFFB7C}" type="parTrans" cxnId="{4276AAE9-AE71-403A-93F3-41248AFEABED}">
      <dgm:prSet/>
      <dgm:spPr/>
      <dgm:t>
        <a:bodyPr/>
        <a:lstStyle/>
        <a:p>
          <a:endParaRPr lang="es-MX" b="1"/>
        </a:p>
      </dgm:t>
    </dgm:pt>
    <dgm:pt modelId="{CB1B1413-E244-48A0-991E-899A580D647D}" type="sibTrans" cxnId="{4276AAE9-AE71-403A-93F3-41248AFEABED}">
      <dgm:prSet/>
      <dgm:spPr/>
      <dgm:t>
        <a:bodyPr/>
        <a:lstStyle/>
        <a:p>
          <a:endParaRPr lang="es-MX" b="1"/>
        </a:p>
      </dgm:t>
    </dgm:pt>
    <dgm:pt modelId="{8FE07CD7-6CF6-4031-AB6E-B7E1D67D151E}">
      <dgm:prSet phldrT="[Texto]" custT="1"/>
      <dgm:spPr/>
      <dgm:t>
        <a:bodyPr/>
        <a:lstStyle/>
        <a:p>
          <a:r>
            <a:rPr lang="es-MX" sz="2000" b="1" dirty="0"/>
            <a:t>1. Oferta de capacitación del INFOCDMX</a:t>
          </a:r>
        </a:p>
      </dgm:t>
    </dgm:pt>
    <dgm:pt modelId="{7146EF49-2D19-4A58-A745-B60322687BFC}" type="sibTrans" cxnId="{D5D5C3FD-12BF-40BD-98EA-259C78E01A02}">
      <dgm:prSet/>
      <dgm:spPr/>
      <dgm:t>
        <a:bodyPr/>
        <a:lstStyle/>
        <a:p>
          <a:endParaRPr lang="es-MX" b="1"/>
        </a:p>
      </dgm:t>
    </dgm:pt>
    <dgm:pt modelId="{841AB508-C160-4FF7-9645-19AFECB61132}" type="parTrans" cxnId="{D5D5C3FD-12BF-40BD-98EA-259C78E01A02}">
      <dgm:prSet/>
      <dgm:spPr/>
      <dgm:t>
        <a:bodyPr/>
        <a:lstStyle/>
        <a:p>
          <a:endParaRPr lang="es-MX" b="1"/>
        </a:p>
      </dgm:t>
    </dgm:pt>
    <dgm:pt modelId="{0F8A9D7E-13A8-4EA3-9912-4CDB2437E0E0}" type="pres">
      <dgm:prSet presAssocID="{D5ACB922-F7D1-47B9-B8ED-ABEA6454BCE5}" presName="Name0" presStyleCnt="0">
        <dgm:presLayoutVars>
          <dgm:dir/>
          <dgm:resizeHandles val="exact"/>
        </dgm:presLayoutVars>
      </dgm:prSet>
      <dgm:spPr/>
    </dgm:pt>
    <dgm:pt modelId="{FF703670-A1D9-45D8-9C93-C13CCFEF1FC4}" type="pres">
      <dgm:prSet presAssocID="{8FE07CD7-6CF6-4031-AB6E-B7E1D67D151E}" presName="composite" presStyleCnt="0"/>
      <dgm:spPr/>
    </dgm:pt>
    <dgm:pt modelId="{D55B772D-5CB4-4FD7-B0E9-399B70A078D8}" type="pres">
      <dgm:prSet presAssocID="{8FE07CD7-6CF6-4031-AB6E-B7E1D67D151E}" presName="rect1" presStyleLbl="trAlignAcc1" presStyleIdx="0" presStyleCnt="9" custScaleY="125492">
        <dgm:presLayoutVars>
          <dgm:bulletEnabled val="1"/>
        </dgm:presLayoutVars>
      </dgm:prSet>
      <dgm:spPr/>
    </dgm:pt>
    <dgm:pt modelId="{71EE8508-3FC5-48CD-AC3D-33EC93441F37}" type="pres">
      <dgm:prSet presAssocID="{8FE07CD7-6CF6-4031-AB6E-B7E1D67D151E}" presName="rect2" presStyleLbl="fgImgPlace1" presStyleIdx="0" presStyleCnt="9"/>
      <dgm:spPr/>
    </dgm:pt>
    <dgm:pt modelId="{600CEB9C-F9AE-4162-A678-8109833A57AA}" type="pres">
      <dgm:prSet presAssocID="{7146EF49-2D19-4A58-A745-B60322687BFC}" presName="sibTrans" presStyleCnt="0"/>
      <dgm:spPr/>
    </dgm:pt>
    <dgm:pt modelId="{636CA2B1-2B7F-43A5-B10C-0F4CC761F2D6}" type="pres">
      <dgm:prSet presAssocID="{10E9CADA-EEAF-4679-8FBD-6D6DB03DB690}" presName="composite" presStyleCnt="0"/>
      <dgm:spPr/>
    </dgm:pt>
    <dgm:pt modelId="{EA2918A6-C196-4BA3-BE3A-973EE967025B}" type="pres">
      <dgm:prSet presAssocID="{10E9CADA-EEAF-4679-8FBD-6D6DB03DB690}" presName="rect1" presStyleLbl="trAlignAcc1" presStyleIdx="1" presStyleCnt="9" custScaleY="125492">
        <dgm:presLayoutVars>
          <dgm:bulletEnabled val="1"/>
        </dgm:presLayoutVars>
      </dgm:prSet>
      <dgm:spPr/>
    </dgm:pt>
    <dgm:pt modelId="{BB85EF1D-B44F-4A5F-A196-4630F3F89F4A}" type="pres">
      <dgm:prSet presAssocID="{10E9CADA-EEAF-4679-8FBD-6D6DB03DB690}" presName="rect2" presStyleLbl="fgImgPlace1" presStyleIdx="1" presStyleCnt="9"/>
      <dgm:spPr/>
    </dgm:pt>
    <dgm:pt modelId="{92E47092-68CE-44FE-8A15-31A6F3D7293C}" type="pres">
      <dgm:prSet presAssocID="{CCDD99FA-A464-4D28-8B6A-373BDFE23979}" presName="sibTrans" presStyleCnt="0"/>
      <dgm:spPr/>
    </dgm:pt>
    <dgm:pt modelId="{D8A44821-187E-458C-B142-BB61A9C19DB0}" type="pres">
      <dgm:prSet presAssocID="{2A65C9BE-7E83-413A-B30F-DA04B1F265A4}" presName="composite" presStyleCnt="0"/>
      <dgm:spPr/>
    </dgm:pt>
    <dgm:pt modelId="{F31F834D-D309-4568-8CA5-CB12751F1326}" type="pres">
      <dgm:prSet presAssocID="{2A65C9BE-7E83-413A-B30F-DA04B1F265A4}" presName="rect1" presStyleLbl="trAlignAcc1" presStyleIdx="2" presStyleCnt="9" custScaleY="125492">
        <dgm:presLayoutVars>
          <dgm:bulletEnabled val="1"/>
        </dgm:presLayoutVars>
      </dgm:prSet>
      <dgm:spPr/>
    </dgm:pt>
    <dgm:pt modelId="{3C118184-B7BB-41A5-B5B3-1458CCAD5D7A}" type="pres">
      <dgm:prSet presAssocID="{2A65C9BE-7E83-413A-B30F-DA04B1F265A4}" presName="rect2" presStyleLbl="fgImgPlace1" presStyleIdx="2" presStyleCnt="9"/>
      <dgm:spPr/>
    </dgm:pt>
    <dgm:pt modelId="{EB68C387-B443-41B0-B116-4E25113C8B8C}" type="pres">
      <dgm:prSet presAssocID="{86E05521-E692-47DC-BDB2-FBE610EFDA56}" presName="sibTrans" presStyleCnt="0"/>
      <dgm:spPr/>
    </dgm:pt>
    <dgm:pt modelId="{BA9BE5BA-2046-4501-AA45-7A514C3FC9A6}" type="pres">
      <dgm:prSet presAssocID="{47E35329-400C-47E2-89E1-10B297B53D99}" presName="composite" presStyleCnt="0"/>
      <dgm:spPr/>
    </dgm:pt>
    <dgm:pt modelId="{5C919E1F-FCE1-4B4B-9DCF-87161A2077B9}" type="pres">
      <dgm:prSet presAssocID="{47E35329-400C-47E2-89E1-10B297B53D99}" presName="rect1" presStyleLbl="trAlignAcc1" presStyleIdx="3" presStyleCnt="9" custScaleY="125492">
        <dgm:presLayoutVars>
          <dgm:bulletEnabled val="1"/>
        </dgm:presLayoutVars>
      </dgm:prSet>
      <dgm:spPr/>
    </dgm:pt>
    <dgm:pt modelId="{BF386DFF-B03F-4B3B-B5FD-2EEB144851F0}" type="pres">
      <dgm:prSet presAssocID="{47E35329-400C-47E2-89E1-10B297B53D99}" presName="rect2" presStyleLbl="fgImgPlace1" presStyleIdx="3" presStyleCnt="9"/>
      <dgm:spPr/>
    </dgm:pt>
    <dgm:pt modelId="{A8A570DE-3B4C-4DC3-91F0-6B74EE7F2ECC}" type="pres">
      <dgm:prSet presAssocID="{4D9AD60E-71C2-4274-AC6B-682FD55FC0C1}" presName="sibTrans" presStyleCnt="0"/>
      <dgm:spPr/>
    </dgm:pt>
    <dgm:pt modelId="{3AB780E5-41DE-46D3-8423-9D1172058E46}" type="pres">
      <dgm:prSet presAssocID="{AE9E5EDD-1F8B-4DC7-B631-010FD3E3FA40}" presName="composite" presStyleCnt="0"/>
      <dgm:spPr/>
    </dgm:pt>
    <dgm:pt modelId="{3267FA4A-3DDA-4AB0-9DFB-DE0EDCF20122}" type="pres">
      <dgm:prSet presAssocID="{AE9E5EDD-1F8B-4DC7-B631-010FD3E3FA40}" presName="rect1" presStyleLbl="trAlignAcc1" presStyleIdx="4" presStyleCnt="9" custScaleY="125492">
        <dgm:presLayoutVars>
          <dgm:bulletEnabled val="1"/>
        </dgm:presLayoutVars>
      </dgm:prSet>
      <dgm:spPr/>
    </dgm:pt>
    <dgm:pt modelId="{808A3169-DEE9-46B7-AB6F-FAC13E476E8D}" type="pres">
      <dgm:prSet presAssocID="{AE9E5EDD-1F8B-4DC7-B631-010FD3E3FA40}" presName="rect2" presStyleLbl="fgImgPlace1" presStyleIdx="4" presStyleCnt="9"/>
      <dgm:spPr/>
    </dgm:pt>
    <dgm:pt modelId="{85B02C54-1609-4178-A907-3A073569CF51}" type="pres">
      <dgm:prSet presAssocID="{A6B36B72-DD85-43AF-B43E-5F95320E6FD3}" presName="sibTrans" presStyleCnt="0"/>
      <dgm:spPr/>
    </dgm:pt>
    <dgm:pt modelId="{861B1D3A-B1BE-44F9-85EC-B87A2B15C4E8}" type="pres">
      <dgm:prSet presAssocID="{7B6DF8B8-82AB-4ABB-8906-206897198737}" presName="composite" presStyleCnt="0"/>
      <dgm:spPr/>
    </dgm:pt>
    <dgm:pt modelId="{133ACF5B-906C-4615-863D-5C7477A17418}" type="pres">
      <dgm:prSet presAssocID="{7B6DF8B8-82AB-4ABB-8906-206897198737}" presName="rect1" presStyleLbl="trAlignAcc1" presStyleIdx="5" presStyleCnt="9" custScaleY="125492">
        <dgm:presLayoutVars>
          <dgm:bulletEnabled val="1"/>
        </dgm:presLayoutVars>
      </dgm:prSet>
      <dgm:spPr/>
    </dgm:pt>
    <dgm:pt modelId="{84C8B851-CB72-4EF0-A1EA-036511F00DF3}" type="pres">
      <dgm:prSet presAssocID="{7B6DF8B8-82AB-4ABB-8906-206897198737}" presName="rect2" presStyleLbl="fgImgPlace1" presStyleIdx="5" presStyleCnt="9"/>
      <dgm:spPr/>
    </dgm:pt>
    <dgm:pt modelId="{2B0B0760-EC84-4B96-9D7E-75970C114E80}" type="pres">
      <dgm:prSet presAssocID="{555A3E4C-AA87-46C2-8A0A-A5AC33FEB7F5}" presName="sibTrans" presStyleCnt="0"/>
      <dgm:spPr/>
    </dgm:pt>
    <dgm:pt modelId="{5AB6A217-F57B-48CD-B426-FF005B1D9036}" type="pres">
      <dgm:prSet presAssocID="{FF8F5A02-F306-4C6A-9C9B-C31505479240}" presName="composite" presStyleCnt="0"/>
      <dgm:spPr/>
    </dgm:pt>
    <dgm:pt modelId="{4A258639-69EE-4AFA-8C3D-397EF8DD327E}" type="pres">
      <dgm:prSet presAssocID="{FF8F5A02-F306-4C6A-9C9B-C31505479240}" presName="rect1" presStyleLbl="trAlignAcc1" presStyleIdx="6" presStyleCnt="9" custScaleY="125492">
        <dgm:presLayoutVars>
          <dgm:bulletEnabled val="1"/>
        </dgm:presLayoutVars>
      </dgm:prSet>
      <dgm:spPr/>
    </dgm:pt>
    <dgm:pt modelId="{95D5C136-EB61-4C09-96D1-6AC238684BCE}" type="pres">
      <dgm:prSet presAssocID="{FF8F5A02-F306-4C6A-9C9B-C31505479240}" presName="rect2" presStyleLbl="fgImgPlace1" presStyleIdx="6" presStyleCnt="9"/>
      <dgm:spPr/>
    </dgm:pt>
    <dgm:pt modelId="{6353FBE5-947E-444B-AEB2-9A32AFC2B68D}" type="pres">
      <dgm:prSet presAssocID="{DFB3B812-C9F9-44C7-B832-C4443E3DB880}" presName="sibTrans" presStyleCnt="0"/>
      <dgm:spPr/>
    </dgm:pt>
    <dgm:pt modelId="{C91E80B9-E621-400A-AEBD-5EBDC66B8CFD}" type="pres">
      <dgm:prSet presAssocID="{D02294AE-C6C7-4680-84E9-7B648AF0B195}" presName="composite" presStyleCnt="0"/>
      <dgm:spPr/>
    </dgm:pt>
    <dgm:pt modelId="{1F09081E-7F1F-4EC6-A3D6-19C1487C76A8}" type="pres">
      <dgm:prSet presAssocID="{D02294AE-C6C7-4680-84E9-7B648AF0B195}" presName="rect1" presStyleLbl="trAlignAcc1" presStyleIdx="7" presStyleCnt="9" custScaleY="125492">
        <dgm:presLayoutVars>
          <dgm:bulletEnabled val="1"/>
        </dgm:presLayoutVars>
      </dgm:prSet>
      <dgm:spPr/>
    </dgm:pt>
    <dgm:pt modelId="{299125E0-3FFE-47F5-8505-DADF4427BCBF}" type="pres">
      <dgm:prSet presAssocID="{D02294AE-C6C7-4680-84E9-7B648AF0B195}" presName="rect2" presStyleLbl="fgImgPlace1" presStyleIdx="7" presStyleCnt="9"/>
      <dgm:spPr/>
    </dgm:pt>
    <dgm:pt modelId="{06322863-5420-47C9-839A-71C8DAC532A6}" type="pres">
      <dgm:prSet presAssocID="{B33CE7DF-58C9-4799-A20D-4866EC7AFD88}" presName="sibTrans" presStyleCnt="0"/>
      <dgm:spPr/>
    </dgm:pt>
    <dgm:pt modelId="{2290FA05-3FF2-4997-8059-EECE1207B3BD}" type="pres">
      <dgm:prSet presAssocID="{179E1739-10CF-472F-9F7B-011C952454FC}" presName="composite" presStyleCnt="0"/>
      <dgm:spPr/>
    </dgm:pt>
    <dgm:pt modelId="{1E82669E-1809-4F2B-8873-E122A583D027}" type="pres">
      <dgm:prSet presAssocID="{179E1739-10CF-472F-9F7B-011C952454FC}" presName="rect1" presStyleLbl="trAlignAcc1" presStyleIdx="8" presStyleCnt="9" custScaleY="125492">
        <dgm:presLayoutVars>
          <dgm:bulletEnabled val="1"/>
        </dgm:presLayoutVars>
      </dgm:prSet>
      <dgm:spPr/>
    </dgm:pt>
    <dgm:pt modelId="{55E7C891-02DF-4165-9810-6B252EFD408F}" type="pres">
      <dgm:prSet presAssocID="{179E1739-10CF-472F-9F7B-011C952454FC}" presName="rect2" presStyleLbl="fgImgPlace1" presStyleIdx="8" presStyleCnt="9"/>
      <dgm:spPr/>
    </dgm:pt>
  </dgm:ptLst>
  <dgm:cxnLst>
    <dgm:cxn modelId="{1371BC01-91BB-4AC4-87AF-5BCC882C6E09}" type="presOf" srcId="{8FE07CD7-6CF6-4031-AB6E-B7E1D67D151E}" destId="{D55B772D-5CB4-4FD7-B0E9-399B70A078D8}" srcOrd="0" destOrd="0" presId="urn:microsoft.com/office/officeart/2008/layout/PictureStrips"/>
    <dgm:cxn modelId="{2C2E5306-D788-47E7-B75A-8CE640FBA25D}" type="presOf" srcId="{D02294AE-C6C7-4680-84E9-7B648AF0B195}" destId="{1F09081E-7F1F-4EC6-A3D6-19C1487C76A8}" srcOrd="0" destOrd="0" presId="urn:microsoft.com/office/officeart/2008/layout/PictureStrips"/>
    <dgm:cxn modelId="{C5B1A909-3030-466B-B044-CF3576C014E9}" type="presOf" srcId="{2A65C9BE-7E83-413A-B30F-DA04B1F265A4}" destId="{F31F834D-D309-4568-8CA5-CB12751F1326}" srcOrd="0" destOrd="0" presId="urn:microsoft.com/office/officeart/2008/layout/PictureStrips"/>
    <dgm:cxn modelId="{DD22370B-7670-439E-9996-11E588B32027}" srcId="{D5ACB922-F7D1-47B9-B8ED-ABEA6454BCE5}" destId="{7B6DF8B8-82AB-4ABB-8906-206897198737}" srcOrd="5" destOrd="0" parTransId="{6CAA912E-6AD0-4141-BBB2-8AE5A693632E}" sibTransId="{555A3E4C-AA87-46C2-8A0A-A5AC33FEB7F5}"/>
    <dgm:cxn modelId="{20F13114-2E99-4A7D-BA52-FB900534EC72}" srcId="{D5ACB922-F7D1-47B9-B8ED-ABEA6454BCE5}" destId="{2A65C9BE-7E83-413A-B30F-DA04B1F265A4}" srcOrd="2" destOrd="0" parTransId="{3CA89028-AB90-487B-BFE1-ADA8BFC537D5}" sibTransId="{86E05521-E692-47DC-BDB2-FBE610EFDA56}"/>
    <dgm:cxn modelId="{2D196433-C124-476B-9F1B-88C277119F14}" srcId="{D5ACB922-F7D1-47B9-B8ED-ABEA6454BCE5}" destId="{47E35329-400C-47E2-89E1-10B297B53D99}" srcOrd="3" destOrd="0" parTransId="{82B4E254-BDEB-4EC6-8C16-38AC5362FF4E}" sibTransId="{4D9AD60E-71C2-4274-AC6B-682FD55FC0C1}"/>
    <dgm:cxn modelId="{2113C138-D1F9-4CA6-B6DB-6D2F0B90FD05}" srcId="{D5ACB922-F7D1-47B9-B8ED-ABEA6454BCE5}" destId="{D02294AE-C6C7-4680-84E9-7B648AF0B195}" srcOrd="7" destOrd="0" parTransId="{AF41B69A-9BB7-4EB9-BAC0-4B12B01C75D3}" sibTransId="{B33CE7DF-58C9-4799-A20D-4866EC7AFD88}"/>
    <dgm:cxn modelId="{E6456C3C-E8B2-41E2-8D54-8B242BAA9E5C}" srcId="{D5ACB922-F7D1-47B9-B8ED-ABEA6454BCE5}" destId="{FF8F5A02-F306-4C6A-9C9B-C31505479240}" srcOrd="6" destOrd="0" parTransId="{5F7E889B-ACD4-4FE9-89F4-B459867CDE85}" sibTransId="{DFB3B812-C9F9-44C7-B832-C4443E3DB880}"/>
    <dgm:cxn modelId="{505C334A-090F-4C86-B76B-381F27A39778}" srcId="{D5ACB922-F7D1-47B9-B8ED-ABEA6454BCE5}" destId="{10E9CADA-EEAF-4679-8FBD-6D6DB03DB690}" srcOrd="1" destOrd="0" parTransId="{05B20EFC-5FC5-4E13-8F3D-5C9EC8BB06A7}" sibTransId="{CCDD99FA-A464-4D28-8B6A-373BDFE23979}"/>
    <dgm:cxn modelId="{63570C4D-6A71-432A-93BD-A5F76C75C9AF}" type="presOf" srcId="{D5ACB922-F7D1-47B9-B8ED-ABEA6454BCE5}" destId="{0F8A9D7E-13A8-4EA3-9912-4CDB2437E0E0}" srcOrd="0" destOrd="0" presId="urn:microsoft.com/office/officeart/2008/layout/PictureStrips"/>
    <dgm:cxn modelId="{1162986E-CF4D-4225-A3E3-95CF3B09DB99}" type="presOf" srcId="{10E9CADA-EEAF-4679-8FBD-6D6DB03DB690}" destId="{EA2918A6-C196-4BA3-BE3A-973EE967025B}" srcOrd="0" destOrd="0" presId="urn:microsoft.com/office/officeart/2008/layout/PictureStrips"/>
    <dgm:cxn modelId="{8FDD6C54-5D6C-4DD9-A9E0-9F2E4E8ED01E}" type="presOf" srcId="{AE9E5EDD-1F8B-4DC7-B631-010FD3E3FA40}" destId="{3267FA4A-3DDA-4AB0-9DFB-DE0EDCF20122}" srcOrd="0" destOrd="0" presId="urn:microsoft.com/office/officeart/2008/layout/PictureStrips"/>
    <dgm:cxn modelId="{5CB9F976-141C-4E50-8082-D8C1D3CFE02B}" type="presOf" srcId="{47E35329-400C-47E2-89E1-10B297B53D99}" destId="{5C919E1F-FCE1-4B4B-9DCF-87161A2077B9}" srcOrd="0" destOrd="0" presId="urn:microsoft.com/office/officeart/2008/layout/PictureStrips"/>
    <dgm:cxn modelId="{33219959-2D24-472E-9531-D247814BC419}" type="presOf" srcId="{FF8F5A02-F306-4C6A-9C9B-C31505479240}" destId="{4A258639-69EE-4AFA-8C3D-397EF8DD327E}" srcOrd="0" destOrd="0" presId="urn:microsoft.com/office/officeart/2008/layout/PictureStrips"/>
    <dgm:cxn modelId="{B19A9199-C7AE-4B85-A2C4-66E2425F3CE8}" srcId="{D5ACB922-F7D1-47B9-B8ED-ABEA6454BCE5}" destId="{AE9E5EDD-1F8B-4DC7-B631-010FD3E3FA40}" srcOrd="4" destOrd="0" parTransId="{6D12F320-A346-44B7-8AAE-058AD1121C9E}" sibTransId="{A6B36B72-DD85-43AF-B43E-5F95320E6FD3}"/>
    <dgm:cxn modelId="{865D29C3-D5C6-4261-9EBE-886486C1B777}" type="presOf" srcId="{179E1739-10CF-472F-9F7B-011C952454FC}" destId="{1E82669E-1809-4F2B-8873-E122A583D027}" srcOrd="0" destOrd="0" presId="urn:microsoft.com/office/officeart/2008/layout/PictureStrips"/>
    <dgm:cxn modelId="{4276AAE9-AE71-403A-93F3-41248AFEABED}" srcId="{D5ACB922-F7D1-47B9-B8ED-ABEA6454BCE5}" destId="{179E1739-10CF-472F-9F7B-011C952454FC}" srcOrd="8" destOrd="0" parTransId="{43943FCC-5316-4FFB-8C4B-B43D4FCFFB7C}" sibTransId="{CB1B1413-E244-48A0-991E-899A580D647D}"/>
    <dgm:cxn modelId="{195B0CF8-8E39-4A5F-8279-02AE6E5EE3EE}" type="presOf" srcId="{7B6DF8B8-82AB-4ABB-8906-206897198737}" destId="{133ACF5B-906C-4615-863D-5C7477A17418}" srcOrd="0" destOrd="0" presId="urn:microsoft.com/office/officeart/2008/layout/PictureStrips"/>
    <dgm:cxn modelId="{D5D5C3FD-12BF-40BD-98EA-259C78E01A02}" srcId="{D5ACB922-F7D1-47B9-B8ED-ABEA6454BCE5}" destId="{8FE07CD7-6CF6-4031-AB6E-B7E1D67D151E}" srcOrd="0" destOrd="0" parTransId="{841AB508-C160-4FF7-9645-19AFECB61132}" sibTransId="{7146EF49-2D19-4A58-A745-B60322687BFC}"/>
    <dgm:cxn modelId="{2E55B2D2-234C-43DD-94F9-5E5E662E3395}" type="presParOf" srcId="{0F8A9D7E-13A8-4EA3-9912-4CDB2437E0E0}" destId="{FF703670-A1D9-45D8-9C93-C13CCFEF1FC4}" srcOrd="0" destOrd="0" presId="urn:microsoft.com/office/officeart/2008/layout/PictureStrips"/>
    <dgm:cxn modelId="{F6F76E05-BF27-4098-8A60-EA3C1C342ECB}" type="presParOf" srcId="{FF703670-A1D9-45D8-9C93-C13CCFEF1FC4}" destId="{D55B772D-5CB4-4FD7-B0E9-399B70A078D8}" srcOrd="0" destOrd="0" presId="urn:microsoft.com/office/officeart/2008/layout/PictureStrips"/>
    <dgm:cxn modelId="{B8B5BFB5-F1FF-4523-85A6-679DA327D139}" type="presParOf" srcId="{FF703670-A1D9-45D8-9C93-C13CCFEF1FC4}" destId="{71EE8508-3FC5-48CD-AC3D-33EC93441F37}" srcOrd="1" destOrd="0" presId="urn:microsoft.com/office/officeart/2008/layout/PictureStrips"/>
    <dgm:cxn modelId="{2920C0B5-D14A-44CE-9DDB-06138F992239}" type="presParOf" srcId="{0F8A9D7E-13A8-4EA3-9912-4CDB2437E0E0}" destId="{600CEB9C-F9AE-4162-A678-8109833A57AA}" srcOrd="1" destOrd="0" presId="urn:microsoft.com/office/officeart/2008/layout/PictureStrips"/>
    <dgm:cxn modelId="{C4133CC9-12DC-4808-93C2-42DD2DA78E88}" type="presParOf" srcId="{0F8A9D7E-13A8-4EA3-9912-4CDB2437E0E0}" destId="{636CA2B1-2B7F-43A5-B10C-0F4CC761F2D6}" srcOrd="2" destOrd="0" presId="urn:microsoft.com/office/officeart/2008/layout/PictureStrips"/>
    <dgm:cxn modelId="{A2C29649-3A47-4E28-B7BA-A48AA2048815}" type="presParOf" srcId="{636CA2B1-2B7F-43A5-B10C-0F4CC761F2D6}" destId="{EA2918A6-C196-4BA3-BE3A-973EE967025B}" srcOrd="0" destOrd="0" presId="urn:microsoft.com/office/officeart/2008/layout/PictureStrips"/>
    <dgm:cxn modelId="{C2C6A0F6-ECA3-455B-9494-39638C144B40}" type="presParOf" srcId="{636CA2B1-2B7F-43A5-B10C-0F4CC761F2D6}" destId="{BB85EF1D-B44F-4A5F-A196-4630F3F89F4A}" srcOrd="1" destOrd="0" presId="urn:microsoft.com/office/officeart/2008/layout/PictureStrips"/>
    <dgm:cxn modelId="{D09D8150-95FF-48DF-BD59-F52538C335F2}" type="presParOf" srcId="{0F8A9D7E-13A8-4EA3-9912-4CDB2437E0E0}" destId="{92E47092-68CE-44FE-8A15-31A6F3D7293C}" srcOrd="3" destOrd="0" presId="urn:microsoft.com/office/officeart/2008/layout/PictureStrips"/>
    <dgm:cxn modelId="{B27D20A9-CAEE-4D7B-971F-CEF4046FD470}" type="presParOf" srcId="{0F8A9D7E-13A8-4EA3-9912-4CDB2437E0E0}" destId="{D8A44821-187E-458C-B142-BB61A9C19DB0}" srcOrd="4" destOrd="0" presId="urn:microsoft.com/office/officeart/2008/layout/PictureStrips"/>
    <dgm:cxn modelId="{22A809CE-D7E8-4D41-856D-B791FFD3FA79}" type="presParOf" srcId="{D8A44821-187E-458C-B142-BB61A9C19DB0}" destId="{F31F834D-D309-4568-8CA5-CB12751F1326}" srcOrd="0" destOrd="0" presId="urn:microsoft.com/office/officeart/2008/layout/PictureStrips"/>
    <dgm:cxn modelId="{3A09B6E1-9416-4E65-9868-5A2FEABB1BDA}" type="presParOf" srcId="{D8A44821-187E-458C-B142-BB61A9C19DB0}" destId="{3C118184-B7BB-41A5-B5B3-1458CCAD5D7A}" srcOrd="1" destOrd="0" presId="urn:microsoft.com/office/officeart/2008/layout/PictureStrips"/>
    <dgm:cxn modelId="{FAC9C1D9-5781-4D1D-881A-9945EC4A44A1}" type="presParOf" srcId="{0F8A9D7E-13A8-4EA3-9912-4CDB2437E0E0}" destId="{EB68C387-B443-41B0-B116-4E25113C8B8C}" srcOrd="5" destOrd="0" presId="urn:microsoft.com/office/officeart/2008/layout/PictureStrips"/>
    <dgm:cxn modelId="{F8B811D0-4758-467B-919C-ECDDABEFD7EE}" type="presParOf" srcId="{0F8A9D7E-13A8-4EA3-9912-4CDB2437E0E0}" destId="{BA9BE5BA-2046-4501-AA45-7A514C3FC9A6}" srcOrd="6" destOrd="0" presId="urn:microsoft.com/office/officeart/2008/layout/PictureStrips"/>
    <dgm:cxn modelId="{38D9003A-95C1-4E67-A397-A511CAF51E30}" type="presParOf" srcId="{BA9BE5BA-2046-4501-AA45-7A514C3FC9A6}" destId="{5C919E1F-FCE1-4B4B-9DCF-87161A2077B9}" srcOrd="0" destOrd="0" presId="urn:microsoft.com/office/officeart/2008/layout/PictureStrips"/>
    <dgm:cxn modelId="{E42099FA-2754-4737-A36E-74FA87CDC7F2}" type="presParOf" srcId="{BA9BE5BA-2046-4501-AA45-7A514C3FC9A6}" destId="{BF386DFF-B03F-4B3B-B5FD-2EEB144851F0}" srcOrd="1" destOrd="0" presId="urn:microsoft.com/office/officeart/2008/layout/PictureStrips"/>
    <dgm:cxn modelId="{8AF6AB9F-D160-41B8-B6F0-743CE1A30185}" type="presParOf" srcId="{0F8A9D7E-13A8-4EA3-9912-4CDB2437E0E0}" destId="{A8A570DE-3B4C-4DC3-91F0-6B74EE7F2ECC}" srcOrd="7" destOrd="0" presId="urn:microsoft.com/office/officeart/2008/layout/PictureStrips"/>
    <dgm:cxn modelId="{53474A29-1010-492E-BF38-8829DEDB561B}" type="presParOf" srcId="{0F8A9D7E-13A8-4EA3-9912-4CDB2437E0E0}" destId="{3AB780E5-41DE-46D3-8423-9D1172058E46}" srcOrd="8" destOrd="0" presId="urn:microsoft.com/office/officeart/2008/layout/PictureStrips"/>
    <dgm:cxn modelId="{5E9F36E8-209D-4BEE-80E9-C74BC1B9026E}" type="presParOf" srcId="{3AB780E5-41DE-46D3-8423-9D1172058E46}" destId="{3267FA4A-3DDA-4AB0-9DFB-DE0EDCF20122}" srcOrd="0" destOrd="0" presId="urn:microsoft.com/office/officeart/2008/layout/PictureStrips"/>
    <dgm:cxn modelId="{CD240F3D-2126-43C5-A73D-A5DD3424AF20}" type="presParOf" srcId="{3AB780E5-41DE-46D3-8423-9D1172058E46}" destId="{808A3169-DEE9-46B7-AB6F-FAC13E476E8D}" srcOrd="1" destOrd="0" presId="urn:microsoft.com/office/officeart/2008/layout/PictureStrips"/>
    <dgm:cxn modelId="{6F48E0B2-8063-45E5-A933-C617790AFC56}" type="presParOf" srcId="{0F8A9D7E-13A8-4EA3-9912-4CDB2437E0E0}" destId="{85B02C54-1609-4178-A907-3A073569CF51}" srcOrd="9" destOrd="0" presId="urn:microsoft.com/office/officeart/2008/layout/PictureStrips"/>
    <dgm:cxn modelId="{4B22CB69-66AF-4020-A328-A3E09930818E}" type="presParOf" srcId="{0F8A9D7E-13A8-4EA3-9912-4CDB2437E0E0}" destId="{861B1D3A-B1BE-44F9-85EC-B87A2B15C4E8}" srcOrd="10" destOrd="0" presId="urn:microsoft.com/office/officeart/2008/layout/PictureStrips"/>
    <dgm:cxn modelId="{70AB6798-4BE5-488B-962A-5C254C42A55F}" type="presParOf" srcId="{861B1D3A-B1BE-44F9-85EC-B87A2B15C4E8}" destId="{133ACF5B-906C-4615-863D-5C7477A17418}" srcOrd="0" destOrd="0" presId="urn:microsoft.com/office/officeart/2008/layout/PictureStrips"/>
    <dgm:cxn modelId="{BE35DC8D-1D21-4D92-932C-49DF92E2C623}" type="presParOf" srcId="{861B1D3A-B1BE-44F9-85EC-B87A2B15C4E8}" destId="{84C8B851-CB72-4EF0-A1EA-036511F00DF3}" srcOrd="1" destOrd="0" presId="urn:microsoft.com/office/officeart/2008/layout/PictureStrips"/>
    <dgm:cxn modelId="{CA4E0DE6-25B1-44BF-9AA9-8BDD62BAE021}" type="presParOf" srcId="{0F8A9D7E-13A8-4EA3-9912-4CDB2437E0E0}" destId="{2B0B0760-EC84-4B96-9D7E-75970C114E80}" srcOrd="11" destOrd="0" presId="urn:microsoft.com/office/officeart/2008/layout/PictureStrips"/>
    <dgm:cxn modelId="{3C36ADEF-E31E-46AA-A339-9B804D2CE3EB}" type="presParOf" srcId="{0F8A9D7E-13A8-4EA3-9912-4CDB2437E0E0}" destId="{5AB6A217-F57B-48CD-B426-FF005B1D9036}" srcOrd="12" destOrd="0" presId="urn:microsoft.com/office/officeart/2008/layout/PictureStrips"/>
    <dgm:cxn modelId="{ECC2CB62-93B5-4562-9514-7A788D0306AF}" type="presParOf" srcId="{5AB6A217-F57B-48CD-B426-FF005B1D9036}" destId="{4A258639-69EE-4AFA-8C3D-397EF8DD327E}" srcOrd="0" destOrd="0" presId="urn:microsoft.com/office/officeart/2008/layout/PictureStrips"/>
    <dgm:cxn modelId="{D1363F89-5FAB-4EBC-8BE7-D9085EC908E5}" type="presParOf" srcId="{5AB6A217-F57B-48CD-B426-FF005B1D9036}" destId="{95D5C136-EB61-4C09-96D1-6AC238684BCE}" srcOrd="1" destOrd="0" presId="urn:microsoft.com/office/officeart/2008/layout/PictureStrips"/>
    <dgm:cxn modelId="{E29EC661-7C6B-4553-A9A2-14A79216B222}" type="presParOf" srcId="{0F8A9D7E-13A8-4EA3-9912-4CDB2437E0E0}" destId="{6353FBE5-947E-444B-AEB2-9A32AFC2B68D}" srcOrd="13" destOrd="0" presId="urn:microsoft.com/office/officeart/2008/layout/PictureStrips"/>
    <dgm:cxn modelId="{18387E46-661B-40B3-8148-B528D660E00B}" type="presParOf" srcId="{0F8A9D7E-13A8-4EA3-9912-4CDB2437E0E0}" destId="{C91E80B9-E621-400A-AEBD-5EBDC66B8CFD}" srcOrd="14" destOrd="0" presId="urn:microsoft.com/office/officeart/2008/layout/PictureStrips"/>
    <dgm:cxn modelId="{7B82D4C2-9DA7-4689-B679-7E2D41ED3706}" type="presParOf" srcId="{C91E80B9-E621-400A-AEBD-5EBDC66B8CFD}" destId="{1F09081E-7F1F-4EC6-A3D6-19C1487C76A8}" srcOrd="0" destOrd="0" presId="urn:microsoft.com/office/officeart/2008/layout/PictureStrips"/>
    <dgm:cxn modelId="{49A32108-AD32-4314-B069-04B2F32052BF}" type="presParOf" srcId="{C91E80B9-E621-400A-AEBD-5EBDC66B8CFD}" destId="{299125E0-3FFE-47F5-8505-DADF4427BCBF}" srcOrd="1" destOrd="0" presId="urn:microsoft.com/office/officeart/2008/layout/PictureStrips"/>
    <dgm:cxn modelId="{F261CDFD-F5E4-4785-BAAF-E62A716D8C39}" type="presParOf" srcId="{0F8A9D7E-13A8-4EA3-9912-4CDB2437E0E0}" destId="{06322863-5420-47C9-839A-71C8DAC532A6}" srcOrd="15" destOrd="0" presId="urn:microsoft.com/office/officeart/2008/layout/PictureStrips"/>
    <dgm:cxn modelId="{3BAB747E-C273-43DD-B095-E4EDFDE505D1}" type="presParOf" srcId="{0F8A9D7E-13A8-4EA3-9912-4CDB2437E0E0}" destId="{2290FA05-3FF2-4997-8059-EECE1207B3BD}" srcOrd="16" destOrd="0" presId="urn:microsoft.com/office/officeart/2008/layout/PictureStrips"/>
    <dgm:cxn modelId="{1347C81F-37C4-4947-8642-8C66E54DB7F2}" type="presParOf" srcId="{2290FA05-3FF2-4997-8059-EECE1207B3BD}" destId="{1E82669E-1809-4F2B-8873-E122A583D027}" srcOrd="0" destOrd="0" presId="urn:microsoft.com/office/officeart/2008/layout/PictureStrips"/>
    <dgm:cxn modelId="{4859E9C3-554E-4E05-AB93-9AC6BC1D0BAE}" type="presParOf" srcId="{2290FA05-3FF2-4997-8059-EECE1207B3BD}" destId="{55E7C891-02DF-4165-9810-6B252EFD408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820D53-BB51-487B-8B58-98EC915D9EB5}" type="doc">
      <dgm:prSet loTypeId="urn:microsoft.com/office/officeart/2005/8/layout/target3" loCatId="list" qsTypeId="urn:microsoft.com/office/officeart/2005/8/quickstyle/simple3" qsCatId="simple" csTypeId="urn:microsoft.com/office/officeart/2005/8/colors/colorful2" csCatId="colorful" phldr="1"/>
      <dgm:spPr/>
      <dgm:t>
        <a:bodyPr/>
        <a:lstStyle/>
        <a:p>
          <a:endParaRPr lang="es-MX"/>
        </a:p>
      </dgm:t>
    </dgm:pt>
    <dgm:pt modelId="{542E5FE7-A5E4-4415-8093-05409FE88C9C}">
      <dgm:prSet phldrT="[Texto]" custT="1"/>
      <dgm:spPr/>
      <dgm:t>
        <a:bodyPr/>
        <a:lstStyle/>
        <a:p>
          <a:r>
            <a:rPr lang="es-MX" sz="2400" b="1" dirty="0">
              <a:latin typeface="Century Gothic" panose="020B0502020202020204" pitchFamily="34" charset="0"/>
            </a:rPr>
            <a:t>Capacitación en Aula virtual en tiempo real</a:t>
          </a:r>
        </a:p>
      </dgm:t>
    </dgm:pt>
    <dgm:pt modelId="{372E73B4-B5EC-493E-9813-B80807A712E0}" type="parTrans" cxnId="{56B82BF7-A444-4082-B114-B317ABC64593}">
      <dgm:prSet/>
      <dgm:spPr/>
      <dgm:t>
        <a:bodyPr/>
        <a:lstStyle/>
        <a:p>
          <a:endParaRPr lang="es-MX"/>
        </a:p>
      </dgm:t>
    </dgm:pt>
    <dgm:pt modelId="{EC9DACC0-3BE5-4549-86AC-1FC5669B5843}" type="sibTrans" cxnId="{56B82BF7-A444-4082-B114-B317ABC64593}">
      <dgm:prSet/>
      <dgm:spPr/>
      <dgm:t>
        <a:bodyPr/>
        <a:lstStyle/>
        <a:p>
          <a:endParaRPr lang="es-MX"/>
        </a:p>
      </dgm:t>
    </dgm:pt>
    <dgm:pt modelId="{78C0D819-DB8D-4E7B-8951-73064F9502D3}">
      <dgm:prSet phldrT="[Texto]" custT="1"/>
      <dgm:spPr/>
      <dgm:t>
        <a:bodyPr/>
        <a:lstStyle/>
        <a:p>
          <a:r>
            <a:rPr lang="es-MX" sz="2400" b="1" dirty="0">
              <a:latin typeface="Century Gothic" panose="020B0502020202020204" pitchFamily="34" charset="0"/>
            </a:rPr>
            <a:t>Tutoriales</a:t>
          </a:r>
        </a:p>
      </dgm:t>
    </dgm:pt>
    <dgm:pt modelId="{6ABD743C-4F2C-4D08-8A69-4BF30F81A96A}" type="parTrans" cxnId="{2E6272DD-E208-4012-BC14-3089BBC0CC36}">
      <dgm:prSet/>
      <dgm:spPr/>
      <dgm:t>
        <a:bodyPr/>
        <a:lstStyle/>
        <a:p>
          <a:endParaRPr lang="es-MX"/>
        </a:p>
      </dgm:t>
    </dgm:pt>
    <dgm:pt modelId="{A714AA12-2FE4-4063-A956-9904FFBBAD74}" type="sibTrans" cxnId="{2E6272DD-E208-4012-BC14-3089BBC0CC36}">
      <dgm:prSet/>
      <dgm:spPr/>
      <dgm:t>
        <a:bodyPr/>
        <a:lstStyle/>
        <a:p>
          <a:endParaRPr lang="es-MX"/>
        </a:p>
      </dgm:t>
    </dgm:pt>
    <dgm:pt modelId="{8D2001C7-F548-41A2-8E93-8BBA89489C25}">
      <dgm:prSet phldrT="[Texto]" custT="1"/>
      <dgm:spPr/>
      <dgm:t>
        <a:bodyPr/>
        <a:lstStyle/>
        <a:p>
          <a:r>
            <a:rPr lang="es-MX" sz="2400" b="1" dirty="0">
              <a:latin typeface="Century Gothic" panose="020B0502020202020204" pitchFamily="34" charset="0"/>
            </a:rPr>
            <a:t>Profesionalización</a:t>
          </a:r>
        </a:p>
      </dgm:t>
    </dgm:pt>
    <dgm:pt modelId="{D4B67700-4FC1-48AE-81D5-F82187671064}" type="parTrans" cxnId="{BA2C84F9-6E76-471B-B98F-91801FD54353}">
      <dgm:prSet/>
      <dgm:spPr/>
      <dgm:t>
        <a:bodyPr/>
        <a:lstStyle/>
        <a:p>
          <a:endParaRPr lang="es-MX"/>
        </a:p>
      </dgm:t>
    </dgm:pt>
    <dgm:pt modelId="{804C268A-6DB0-4F3F-96BA-A5AF441F65C2}" type="sibTrans" cxnId="{BA2C84F9-6E76-471B-B98F-91801FD54353}">
      <dgm:prSet/>
      <dgm:spPr/>
      <dgm:t>
        <a:bodyPr/>
        <a:lstStyle/>
        <a:p>
          <a:endParaRPr lang="es-MX"/>
        </a:p>
      </dgm:t>
    </dgm:pt>
    <dgm:pt modelId="{912F2487-CFB2-408E-861C-04951CA28459}">
      <dgm:prSet phldrT="[Texto]" custT="1"/>
      <dgm:spPr/>
      <dgm:t>
        <a:bodyPr/>
        <a:lstStyle/>
        <a:p>
          <a:r>
            <a:rPr lang="es-MX" sz="2400" b="1" dirty="0">
              <a:latin typeface="Century Gothic" panose="020B0502020202020204" pitchFamily="34" charset="0"/>
            </a:rPr>
            <a:t>Capacitación en línea</a:t>
          </a:r>
        </a:p>
      </dgm:t>
    </dgm:pt>
    <dgm:pt modelId="{E024AAAF-87E2-4473-9B93-9B0732F52A3A}" type="sibTrans" cxnId="{1D7E4660-8277-4302-9C1D-86A70F45DA88}">
      <dgm:prSet/>
      <dgm:spPr/>
      <dgm:t>
        <a:bodyPr/>
        <a:lstStyle/>
        <a:p>
          <a:endParaRPr lang="es-MX"/>
        </a:p>
      </dgm:t>
    </dgm:pt>
    <dgm:pt modelId="{D7843FBE-B930-424A-A026-8B11BE0BA964}" type="parTrans" cxnId="{1D7E4660-8277-4302-9C1D-86A70F45DA88}">
      <dgm:prSet/>
      <dgm:spPr/>
      <dgm:t>
        <a:bodyPr/>
        <a:lstStyle/>
        <a:p>
          <a:endParaRPr lang="es-MX"/>
        </a:p>
      </dgm:t>
    </dgm:pt>
    <dgm:pt modelId="{06AC1CC8-CE12-2544-8546-8FA9525CC91C}" type="pres">
      <dgm:prSet presAssocID="{C2820D53-BB51-487B-8B58-98EC915D9EB5}" presName="Name0" presStyleCnt="0">
        <dgm:presLayoutVars>
          <dgm:chMax val="7"/>
          <dgm:dir/>
          <dgm:animLvl val="lvl"/>
          <dgm:resizeHandles val="exact"/>
        </dgm:presLayoutVars>
      </dgm:prSet>
      <dgm:spPr/>
    </dgm:pt>
    <dgm:pt modelId="{A9C9DFCE-D088-934F-B6BD-9940C99B6CED}" type="pres">
      <dgm:prSet presAssocID="{912F2487-CFB2-408E-861C-04951CA28459}" presName="circle1" presStyleLbl="node1" presStyleIdx="0" presStyleCnt="4"/>
      <dgm:spPr/>
    </dgm:pt>
    <dgm:pt modelId="{C3A68C11-79D3-6E46-B385-FA5CF88654F6}" type="pres">
      <dgm:prSet presAssocID="{912F2487-CFB2-408E-861C-04951CA28459}" presName="space" presStyleCnt="0"/>
      <dgm:spPr/>
    </dgm:pt>
    <dgm:pt modelId="{E523943C-B1B7-AE4B-AA5B-1A7B3F49C6C6}" type="pres">
      <dgm:prSet presAssocID="{912F2487-CFB2-408E-861C-04951CA28459}" presName="rect1" presStyleLbl="alignAcc1" presStyleIdx="0" presStyleCnt="4"/>
      <dgm:spPr/>
    </dgm:pt>
    <dgm:pt modelId="{FD9F3D37-10D5-3349-9EF3-30BF67A1C59F}" type="pres">
      <dgm:prSet presAssocID="{542E5FE7-A5E4-4415-8093-05409FE88C9C}" presName="vertSpace2" presStyleLbl="node1" presStyleIdx="0" presStyleCnt="4"/>
      <dgm:spPr/>
    </dgm:pt>
    <dgm:pt modelId="{AE6A3A2E-6C8A-DE44-A22D-4B2384DDDB4B}" type="pres">
      <dgm:prSet presAssocID="{542E5FE7-A5E4-4415-8093-05409FE88C9C}" presName="circle2" presStyleLbl="node1" presStyleIdx="1" presStyleCnt="4"/>
      <dgm:spPr/>
    </dgm:pt>
    <dgm:pt modelId="{91172F86-C25D-A14E-816A-3D37090A06E1}" type="pres">
      <dgm:prSet presAssocID="{542E5FE7-A5E4-4415-8093-05409FE88C9C}" presName="rect2" presStyleLbl="alignAcc1" presStyleIdx="1" presStyleCnt="4"/>
      <dgm:spPr/>
    </dgm:pt>
    <dgm:pt modelId="{33C172A6-8B28-7E43-80BA-AB170D8858EA}" type="pres">
      <dgm:prSet presAssocID="{78C0D819-DB8D-4E7B-8951-73064F9502D3}" presName="vertSpace3" presStyleLbl="node1" presStyleIdx="1" presStyleCnt="4"/>
      <dgm:spPr/>
    </dgm:pt>
    <dgm:pt modelId="{FFFA69CC-2F7F-514A-9FA1-76A62490746C}" type="pres">
      <dgm:prSet presAssocID="{78C0D819-DB8D-4E7B-8951-73064F9502D3}" presName="circle3" presStyleLbl="node1" presStyleIdx="2" presStyleCnt="4"/>
      <dgm:spPr/>
    </dgm:pt>
    <dgm:pt modelId="{C0D19EB8-C4D6-0D4C-8240-C611BB44615E}" type="pres">
      <dgm:prSet presAssocID="{78C0D819-DB8D-4E7B-8951-73064F9502D3}" presName="rect3" presStyleLbl="alignAcc1" presStyleIdx="2" presStyleCnt="4"/>
      <dgm:spPr/>
    </dgm:pt>
    <dgm:pt modelId="{F07B0A82-2103-134E-A390-258A779CDB67}" type="pres">
      <dgm:prSet presAssocID="{8D2001C7-F548-41A2-8E93-8BBA89489C25}" presName="vertSpace4" presStyleLbl="node1" presStyleIdx="2" presStyleCnt="4"/>
      <dgm:spPr/>
    </dgm:pt>
    <dgm:pt modelId="{256CF32B-550B-F44C-92DD-2BE57F8C05E8}" type="pres">
      <dgm:prSet presAssocID="{8D2001C7-F548-41A2-8E93-8BBA89489C25}" presName="circle4" presStyleLbl="node1" presStyleIdx="3" presStyleCnt="4"/>
      <dgm:spPr/>
    </dgm:pt>
    <dgm:pt modelId="{A6B757CD-FE26-7D44-B405-1AB3DAE8E05B}" type="pres">
      <dgm:prSet presAssocID="{8D2001C7-F548-41A2-8E93-8BBA89489C25}" presName="rect4" presStyleLbl="alignAcc1" presStyleIdx="3" presStyleCnt="4"/>
      <dgm:spPr/>
    </dgm:pt>
    <dgm:pt modelId="{8FE026FA-46FF-8340-85AA-1A28451F4E32}" type="pres">
      <dgm:prSet presAssocID="{912F2487-CFB2-408E-861C-04951CA28459}" presName="rect1ParTxNoCh" presStyleLbl="alignAcc1" presStyleIdx="3" presStyleCnt="4">
        <dgm:presLayoutVars>
          <dgm:chMax val="1"/>
          <dgm:bulletEnabled val="1"/>
        </dgm:presLayoutVars>
      </dgm:prSet>
      <dgm:spPr/>
    </dgm:pt>
    <dgm:pt modelId="{EB75BC70-347F-7B43-BE7D-FACD0ECDE60D}" type="pres">
      <dgm:prSet presAssocID="{542E5FE7-A5E4-4415-8093-05409FE88C9C}" presName="rect2ParTxNoCh" presStyleLbl="alignAcc1" presStyleIdx="3" presStyleCnt="4">
        <dgm:presLayoutVars>
          <dgm:chMax val="1"/>
          <dgm:bulletEnabled val="1"/>
        </dgm:presLayoutVars>
      </dgm:prSet>
      <dgm:spPr/>
    </dgm:pt>
    <dgm:pt modelId="{9F95D856-4B4C-6144-A02C-9F0FA959144F}" type="pres">
      <dgm:prSet presAssocID="{78C0D819-DB8D-4E7B-8951-73064F9502D3}" presName="rect3ParTxNoCh" presStyleLbl="alignAcc1" presStyleIdx="3" presStyleCnt="4">
        <dgm:presLayoutVars>
          <dgm:chMax val="1"/>
          <dgm:bulletEnabled val="1"/>
        </dgm:presLayoutVars>
      </dgm:prSet>
      <dgm:spPr/>
    </dgm:pt>
    <dgm:pt modelId="{3B375C4A-B1FF-984D-9274-00298805EFD8}" type="pres">
      <dgm:prSet presAssocID="{8D2001C7-F548-41A2-8E93-8BBA89489C25}" presName="rect4ParTxNoCh" presStyleLbl="alignAcc1" presStyleIdx="3" presStyleCnt="4">
        <dgm:presLayoutVars>
          <dgm:chMax val="1"/>
          <dgm:bulletEnabled val="1"/>
        </dgm:presLayoutVars>
      </dgm:prSet>
      <dgm:spPr/>
    </dgm:pt>
  </dgm:ptLst>
  <dgm:cxnLst>
    <dgm:cxn modelId="{18088E02-4FD9-DC46-91E4-BC0F9277E253}" type="presOf" srcId="{8D2001C7-F548-41A2-8E93-8BBA89489C25}" destId="{3B375C4A-B1FF-984D-9274-00298805EFD8}" srcOrd="1" destOrd="0" presId="urn:microsoft.com/office/officeart/2005/8/layout/target3"/>
    <dgm:cxn modelId="{A9D85717-CC51-974F-9FF7-7B7F7C902A3E}" type="presOf" srcId="{542E5FE7-A5E4-4415-8093-05409FE88C9C}" destId="{91172F86-C25D-A14E-816A-3D37090A06E1}" srcOrd="0" destOrd="0" presId="urn:microsoft.com/office/officeart/2005/8/layout/target3"/>
    <dgm:cxn modelId="{634E3D2F-DB24-3F4F-92F5-5866CFACE8F3}" type="presOf" srcId="{912F2487-CFB2-408E-861C-04951CA28459}" destId="{8FE026FA-46FF-8340-85AA-1A28451F4E32}" srcOrd="1" destOrd="0" presId="urn:microsoft.com/office/officeart/2005/8/layout/target3"/>
    <dgm:cxn modelId="{1D7E4660-8277-4302-9C1D-86A70F45DA88}" srcId="{C2820D53-BB51-487B-8B58-98EC915D9EB5}" destId="{912F2487-CFB2-408E-861C-04951CA28459}" srcOrd="0" destOrd="0" parTransId="{D7843FBE-B930-424A-A026-8B11BE0BA964}" sibTransId="{E024AAAF-87E2-4473-9B93-9B0732F52A3A}"/>
    <dgm:cxn modelId="{6DB2FB6D-135C-9746-A49E-CFE55B4BFF3A}" type="presOf" srcId="{8D2001C7-F548-41A2-8E93-8BBA89489C25}" destId="{A6B757CD-FE26-7D44-B405-1AB3DAE8E05B}" srcOrd="0" destOrd="0" presId="urn:microsoft.com/office/officeart/2005/8/layout/target3"/>
    <dgm:cxn modelId="{1EE8BD7B-9A71-7543-A090-3948704C5E12}" type="presOf" srcId="{78C0D819-DB8D-4E7B-8951-73064F9502D3}" destId="{C0D19EB8-C4D6-0D4C-8240-C611BB44615E}" srcOrd="0" destOrd="0" presId="urn:microsoft.com/office/officeart/2005/8/layout/target3"/>
    <dgm:cxn modelId="{E9ECAB7E-0E1E-6E4B-A6C0-B1AD3736D324}" type="presOf" srcId="{C2820D53-BB51-487B-8B58-98EC915D9EB5}" destId="{06AC1CC8-CE12-2544-8546-8FA9525CC91C}" srcOrd="0" destOrd="0" presId="urn:microsoft.com/office/officeart/2005/8/layout/target3"/>
    <dgm:cxn modelId="{7FDC2699-E7C9-7A47-9FD7-6BDD883EA212}" type="presOf" srcId="{912F2487-CFB2-408E-861C-04951CA28459}" destId="{E523943C-B1B7-AE4B-AA5B-1A7B3F49C6C6}" srcOrd="0" destOrd="0" presId="urn:microsoft.com/office/officeart/2005/8/layout/target3"/>
    <dgm:cxn modelId="{21D4A0C3-2CCD-F143-8C0D-165594106C5D}" type="presOf" srcId="{78C0D819-DB8D-4E7B-8951-73064F9502D3}" destId="{9F95D856-4B4C-6144-A02C-9F0FA959144F}" srcOrd="1" destOrd="0" presId="urn:microsoft.com/office/officeart/2005/8/layout/target3"/>
    <dgm:cxn modelId="{3F3AF4DC-616A-984D-ABCF-665690D52375}" type="presOf" srcId="{542E5FE7-A5E4-4415-8093-05409FE88C9C}" destId="{EB75BC70-347F-7B43-BE7D-FACD0ECDE60D}" srcOrd="1" destOrd="0" presId="urn:microsoft.com/office/officeart/2005/8/layout/target3"/>
    <dgm:cxn modelId="{2E6272DD-E208-4012-BC14-3089BBC0CC36}" srcId="{C2820D53-BB51-487B-8B58-98EC915D9EB5}" destId="{78C0D819-DB8D-4E7B-8951-73064F9502D3}" srcOrd="2" destOrd="0" parTransId="{6ABD743C-4F2C-4D08-8A69-4BF30F81A96A}" sibTransId="{A714AA12-2FE4-4063-A956-9904FFBBAD74}"/>
    <dgm:cxn modelId="{56B82BF7-A444-4082-B114-B317ABC64593}" srcId="{C2820D53-BB51-487B-8B58-98EC915D9EB5}" destId="{542E5FE7-A5E4-4415-8093-05409FE88C9C}" srcOrd="1" destOrd="0" parTransId="{372E73B4-B5EC-493E-9813-B80807A712E0}" sibTransId="{EC9DACC0-3BE5-4549-86AC-1FC5669B5843}"/>
    <dgm:cxn modelId="{BA2C84F9-6E76-471B-B98F-91801FD54353}" srcId="{C2820D53-BB51-487B-8B58-98EC915D9EB5}" destId="{8D2001C7-F548-41A2-8E93-8BBA89489C25}" srcOrd="3" destOrd="0" parTransId="{D4B67700-4FC1-48AE-81D5-F82187671064}" sibTransId="{804C268A-6DB0-4F3F-96BA-A5AF441F65C2}"/>
    <dgm:cxn modelId="{7AE71FB3-91CE-E64B-9BF9-6021D19DCAC8}" type="presParOf" srcId="{06AC1CC8-CE12-2544-8546-8FA9525CC91C}" destId="{A9C9DFCE-D088-934F-B6BD-9940C99B6CED}" srcOrd="0" destOrd="0" presId="urn:microsoft.com/office/officeart/2005/8/layout/target3"/>
    <dgm:cxn modelId="{06E08848-FD97-0147-A13D-6CFEA562A021}" type="presParOf" srcId="{06AC1CC8-CE12-2544-8546-8FA9525CC91C}" destId="{C3A68C11-79D3-6E46-B385-FA5CF88654F6}" srcOrd="1" destOrd="0" presId="urn:microsoft.com/office/officeart/2005/8/layout/target3"/>
    <dgm:cxn modelId="{B1FD7C35-49C7-F645-B910-9DC9FE4A1569}" type="presParOf" srcId="{06AC1CC8-CE12-2544-8546-8FA9525CC91C}" destId="{E523943C-B1B7-AE4B-AA5B-1A7B3F49C6C6}" srcOrd="2" destOrd="0" presId="urn:microsoft.com/office/officeart/2005/8/layout/target3"/>
    <dgm:cxn modelId="{6B1405CC-681C-E84A-85E6-EAF22D0991C9}" type="presParOf" srcId="{06AC1CC8-CE12-2544-8546-8FA9525CC91C}" destId="{FD9F3D37-10D5-3349-9EF3-30BF67A1C59F}" srcOrd="3" destOrd="0" presId="urn:microsoft.com/office/officeart/2005/8/layout/target3"/>
    <dgm:cxn modelId="{63CF9317-750E-624D-AFB0-534914E4A8BD}" type="presParOf" srcId="{06AC1CC8-CE12-2544-8546-8FA9525CC91C}" destId="{AE6A3A2E-6C8A-DE44-A22D-4B2384DDDB4B}" srcOrd="4" destOrd="0" presId="urn:microsoft.com/office/officeart/2005/8/layout/target3"/>
    <dgm:cxn modelId="{AC3E04D2-02F4-254A-9245-BF6EA7A1B1EF}" type="presParOf" srcId="{06AC1CC8-CE12-2544-8546-8FA9525CC91C}" destId="{91172F86-C25D-A14E-816A-3D37090A06E1}" srcOrd="5" destOrd="0" presId="urn:microsoft.com/office/officeart/2005/8/layout/target3"/>
    <dgm:cxn modelId="{820FD0DD-2794-8B43-BAB0-620E66613871}" type="presParOf" srcId="{06AC1CC8-CE12-2544-8546-8FA9525CC91C}" destId="{33C172A6-8B28-7E43-80BA-AB170D8858EA}" srcOrd="6" destOrd="0" presId="urn:microsoft.com/office/officeart/2005/8/layout/target3"/>
    <dgm:cxn modelId="{9CB163A4-0838-4F48-92D8-77F759A8089A}" type="presParOf" srcId="{06AC1CC8-CE12-2544-8546-8FA9525CC91C}" destId="{FFFA69CC-2F7F-514A-9FA1-76A62490746C}" srcOrd="7" destOrd="0" presId="urn:microsoft.com/office/officeart/2005/8/layout/target3"/>
    <dgm:cxn modelId="{8F6A6360-6CC2-024B-9142-7C92F0030B96}" type="presParOf" srcId="{06AC1CC8-CE12-2544-8546-8FA9525CC91C}" destId="{C0D19EB8-C4D6-0D4C-8240-C611BB44615E}" srcOrd="8" destOrd="0" presId="urn:microsoft.com/office/officeart/2005/8/layout/target3"/>
    <dgm:cxn modelId="{4F368C5A-66C7-4A4D-BAE5-0B159D5ED2A0}" type="presParOf" srcId="{06AC1CC8-CE12-2544-8546-8FA9525CC91C}" destId="{F07B0A82-2103-134E-A390-258A779CDB67}" srcOrd="9" destOrd="0" presId="urn:microsoft.com/office/officeart/2005/8/layout/target3"/>
    <dgm:cxn modelId="{5478C471-4B2A-A54E-9830-4441063CA038}" type="presParOf" srcId="{06AC1CC8-CE12-2544-8546-8FA9525CC91C}" destId="{256CF32B-550B-F44C-92DD-2BE57F8C05E8}" srcOrd="10" destOrd="0" presId="urn:microsoft.com/office/officeart/2005/8/layout/target3"/>
    <dgm:cxn modelId="{219FDB93-80BD-8945-BD5F-BA99405720F3}" type="presParOf" srcId="{06AC1CC8-CE12-2544-8546-8FA9525CC91C}" destId="{A6B757CD-FE26-7D44-B405-1AB3DAE8E05B}" srcOrd="11" destOrd="0" presId="urn:microsoft.com/office/officeart/2005/8/layout/target3"/>
    <dgm:cxn modelId="{DF36F693-8AE2-9840-98E8-E04137A404EB}" type="presParOf" srcId="{06AC1CC8-CE12-2544-8546-8FA9525CC91C}" destId="{8FE026FA-46FF-8340-85AA-1A28451F4E32}" srcOrd="12" destOrd="0" presId="urn:microsoft.com/office/officeart/2005/8/layout/target3"/>
    <dgm:cxn modelId="{38251AF6-2E53-544C-9F2D-B4DAC3D7F152}" type="presParOf" srcId="{06AC1CC8-CE12-2544-8546-8FA9525CC91C}" destId="{EB75BC70-347F-7B43-BE7D-FACD0ECDE60D}" srcOrd="13" destOrd="0" presId="urn:microsoft.com/office/officeart/2005/8/layout/target3"/>
    <dgm:cxn modelId="{389CDEE5-1A95-4A4A-A97D-C5540457242F}" type="presParOf" srcId="{06AC1CC8-CE12-2544-8546-8FA9525CC91C}" destId="{9F95D856-4B4C-6144-A02C-9F0FA959144F}" srcOrd="14" destOrd="0" presId="urn:microsoft.com/office/officeart/2005/8/layout/target3"/>
    <dgm:cxn modelId="{23A1D142-DE9F-BC46-89E5-9FC61483AE16}" type="presParOf" srcId="{06AC1CC8-CE12-2544-8546-8FA9525CC91C}" destId="{3B375C4A-B1FF-984D-9274-00298805EFD8}"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EA1A5C-54A0-4454-BD0B-57E89C53FBEC}"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s-MX"/>
        </a:p>
      </dgm:t>
    </dgm:pt>
    <dgm:pt modelId="{EBCD9BAA-7F03-42B1-A228-91576797B4AA}">
      <dgm:prSet phldrT="[Texto]" custT="1"/>
      <dgm:spPr/>
      <dgm:t>
        <a:bodyPr/>
        <a:lstStyle/>
        <a:p>
          <a:r>
            <a:rPr lang="es-MX" sz="1600" b="1" dirty="0"/>
            <a:t>Primera reunión</a:t>
          </a:r>
        </a:p>
        <a:p>
          <a:r>
            <a:rPr lang="es-MX" sz="1600" b="1" dirty="0"/>
            <a:t>(virtual)</a:t>
          </a:r>
        </a:p>
      </dgm:t>
    </dgm:pt>
    <dgm:pt modelId="{147ACB2A-D3B1-4214-830C-2AE9FDF56409}" type="parTrans" cxnId="{81643617-C06D-46BC-9221-5470DD925F77}">
      <dgm:prSet/>
      <dgm:spPr/>
      <dgm:t>
        <a:bodyPr/>
        <a:lstStyle/>
        <a:p>
          <a:endParaRPr lang="es-MX"/>
        </a:p>
      </dgm:t>
    </dgm:pt>
    <dgm:pt modelId="{234C9847-29C4-4E40-959F-891056A4CD6D}" type="sibTrans" cxnId="{81643617-C06D-46BC-9221-5470DD925F77}">
      <dgm:prSet/>
      <dgm:spPr/>
      <dgm:t>
        <a:bodyPr/>
        <a:lstStyle/>
        <a:p>
          <a:endParaRPr lang="es-MX"/>
        </a:p>
      </dgm:t>
    </dgm:pt>
    <dgm:pt modelId="{819218DE-B39A-4A87-A48A-9F8410F5C293}">
      <dgm:prSet phldrT="[Texto]" custT="1"/>
      <dgm:spPr/>
      <dgm:t>
        <a:bodyPr/>
        <a:lstStyle/>
        <a:p>
          <a:r>
            <a:rPr lang="es-MX" sz="2200" dirty="0"/>
            <a:t>24 de marzo, 2022</a:t>
          </a:r>
        </a:p>
      </dgm:t>
    </dgm:pt>
    <dgm:pt modelId="{4D177B9A-0FCF-4E55-B3DB-A64FEDAA725F}" type="parTrans" cxnId="{37218C10-4F1C-403E-9707-823198578509}">
      <dgm:prSet/>
      <dgm:spPr/>
      <dgm:t>
        <a:bodyPr/>
        <a:lstStyle/>
        <a:p>
          <a:endParaRPr lang="es-MX"/>
        </a:p>
      </dgm:t>
    </dgm:pt>
    <dgm:pt modelId="{507E9854-BE63-4121-95D8-8DDA950D8F77}" type="sibTrans" cxnId="{37218C10-4F1C-403E-9707-823198578509}">
      <dgm:prSet/>
      <dgm:spPr/>
      <dgm:t>
        <a:bodyPr/>
        <a:lstStyle/>
        <a:p>
          <a:endParaRPr lang="es-MX"/>
        </a:p>
      </dgm:t>
    </dgm:pt>
    <dgm:pt modelId="{124696CC-003B-40C1-A384-267961E0C6F3}">
      <dgm:prSet phldrT="[Texto]" custT="1"/>
      <dgm:spPr/>
      <dgm:t>
        <a:bodyPr/>
        <a:lstStyle/>
        <a:p>
          <a:r>
            <a:rPr lang="es-MX" sz="2200" dirty="0"/>
            <a:t>Asistieron 76 personas responsables de capacitación de igual número de sujetos obligados</a:t>
          </a:r>
        </a:p>
      </dgm:t>
    </dgm:pt>
    <dgm:pt modelId="{0DEE9EBB-B96F-4875-A322-E7D3F21910EE}" type="parTrans" cxnId="{17240E80-710A-4090-9EB9-AC19439167E2}">
      <dgm:prSet/>
      <dgm:spPr/>
      <dgm:t>
        <a:bodyPr/>
        <a:lstStyle/>
        <a:p>
          <a:endParaRPr lang="es-MX"/>
        </a:p>
      </dgm:t>
    </dgm:pt>
    <dgm:pt modelId="{C5E9BF36-B3F0-4384-8EFE-C82ACCEBC8BC}" type="sibTrans" cxnId="{17240E80-710A-4090-9EB9-AC19439167E2}">
      <dgm:prSet/>
      <dgm:spPr/>
      <dgm:t>
        <a:bodyPr/>
        <a:lstStyle/>
        <a:p>
          <a:endParaRPr lang="es-MX"/>
        </a:p>
      </dgm:t>
    </dgm:pt>
    <dgm:pt modelId="{5EB5D1FB-0A48-429F-90A9-B2EB31F7AE57}">
      <dgm:prSet phldrT="[Texto]" custT="1"/>
      <dgm:spPr/>
      <dgm:t>
        <a:bodyPr/>
        <a:lstStyle/>
        <a:p>
          <a:r>
            <a:rPr lang="es-MX" sz="1600" b="1" dirty="0"/>
            <a:t>Segunda reunión</a:t>
          </a:r>
        </a:p>
        <a:p>
          <a:r>
            <a:rPr lang="es-MX" sz="1400" b="1" dirty="0"/>
            <a:t>(Presencial)</a:t>
          </a:r>
        </a:p>
      </dgm:t>
    </dgm:pt>
    <dgm:pt modelId="{7F313D57-B42C-4BB1-860C-5F8C64FC3199}" type="parTrans" cxnId="{833B3707-7D99-4161-B4C1-1E75657E3CDC}">
      <dgm:prSet/>
      <dgm:spPr/>
      <dgm:t>
        <a:bodyPr/>
        <a:lstStyle/>
        <a:p>
          <a:endParaRPr lang="es-MX"/>
        </a:p>
      </dgm:t>
    </dgm:pt>
    <dgm:pt modelId="{B8C8AFCA-4FBE-47EA-BD12-2421037ECF54}" type="sibTrans" cxnId="{833B3707-7D99-4161-B4C1-1E75657E3CDC}">
      <dgm:prSet/>
      <dgm:spPr/>
      <dgm:t>
        <a:bodyPr/>
        <a:lstStyle/>
        <a:p>
          <a:endParaRPr lang="es-MX"/>
        </a:p>
      </dgm:t>
    </dgm:pt>
    <dgm:pt modelId="{A3E21AE2-7549-4724-801A-B78B9DC644B5}">
      <dgm:prSet phldrT="[Texto]" custT="1"/>
      <dgm:spPr/>
      <dgm:t>
        <a:bodyPr/>
        <a:lstStyle/>
        <a:p>
          <a:r>
            <a:rPr lang="es-MX" sz="2200" dirty="0"/>
            <a:t>10 de noviembre, 2022</a:t>
          </a:r>
        </a:p>
      </dgm:t>
    </dgm:pt>
    <dgm:pt modelId="{64A12A08-18EB-4B38-97C5-CAD7EECB9544}" type="parTrans" cxnId="{E7D0D8D5-E75E-4567-ACB1-54F3896FA372}">
      <dgm:prSet/>
      <dgm:spPr/>
      <dgm:t>
        <a:bodyPr/>
        <a:lstStyle/>
        <a:p>
          <a:endParaRPr lang="es-MX"/>
        </a:p>
      </dgm:t>
    </dgm:pt>
    <dgm:pt modelId="{560452D9-2BA0-4091-920A-60BD84D170E7}" type="sibTrans" cxnId="{E7D0D8D5-E75E-4567-ACB1-54F3896FA372}">
      <dgm:prSet/>
      <dgm:spPr/>
      <dgm:t>
        <a:bodyPr/>
        <a:lstStyle/>
        <a:p>
          <a:endParaRPr lang="es-MX"/>
        </a:p>
      </dgm:t>
    </dgm:pt>
    <dgm:pt modelId="{2B941FF9-58C1-4FEC-8C53-37900646ED65}">
      <dgm:prSet phldrT="[Texto]" custT="1"/>
      <dgm:spPr/>
      <dgm:t>
        <a:bodyPr/>
        <a:lstStyle/>
        <a:p>
          <a:r>
            <a:rPr lang="es-MX" sz="2200" dirty="0"/>
            <a:t>Asistieron 93 personas responsables de capacitación de igual número de sujetos obligados</a:t>
          </a:r>
        </a:p>
      </dgm:t>
    </dgm:pt>
    <dgm:pt modelId="{FFC4F395-9B20-4303-9B3B-F2B50BFB33D8}" type="parTrans" cxnId="{5985BA48-78BB-4608-884F-283E32079901}">
      <dgm:prSet/>
      <dgm:spPr/>
      <dgm:t>
        <a:bodyPr/>
        <a:lstStyle/>
        <a:p>
          <a:endParaRPr lang="es-MX"/>
        </a:p>
      </dgm:t>
    </dgm:pt>
    <dgm:pt modelId="{4473224C-6BC3-469C-A7A1-A37640DA7965}" type="sibTrans" cxnId="{5985BA48-78BB-4608-884F-283E32079901}">
      <dgm:prSet/>
      <dgm:spPr/>
      <dgm:t>
        <a:bodyPr/>
        <a:lstStyle/>
        <a:p>
          <a:endParaRPr lang="es-MX"/>
        </a:p>
      </dgm:t>
    </dgm:pt>
    <dgm:pt modelId="{3ACD987B-20C1-4C15-B282-37A20790B270}" type="pres">
      <dgm:prSet presAssocID="{69EA1A5C-54A0-4454-BD0B-57E89C53FBEC}" presName="Name0" presStyleCnt="0">
        <dgm:presLayoutVars>
          <dgm:dir/>
          <dgm:animLvl val="lvl"/>
          <dgm:resizeHandles/>
        </dgm:presLayoutVars>
      </dgm:prSet>
      <dgm:spPr/>
    </dgm:pt>
    <dgm:pt modelId="{92D5647D-913F-4A65-91FE-E88328157CD5}" type="pres">
      <dgm:prSet presAssocID="{EBCD9BAA-7F03-42B1-A228-91576797B4AA}" presName="linNode" presStyleCnt="0"/>
      <dgm:spPr/>
    </dgm:pt>
    <dgm:pt modelId="{9D1DB5BA-E05C-4A2A-80E2-23176B4A5BB9}" type="pres">
      <dgm:prSet presAssocID="{EBCD9BAA-7F03-42B1-A228-91576797B4AA}" presName="parentShp" presStyleLbl="node1" presStyleIdx="0" presStyleCnt="2" custScaleY="79723">
        <dgm:presLayoutVars>
          <dgm:bulletEnabled val="1"/>
        </dgm:presLayoutVars>
      </dgm:prSet>
      <dgm:spPr/>
    </dgm:pt>
    <dgm:pt modelId="{D271DFD5-C810-4321-8946-4496B7EB0972}" type="pres">
      <dgm:prSet presAssocID="{EBCD9BAA-7F03-42B1-A228-91576797B4AA}" presName="childShp" presStyleLbl="bgAccFollowNode1" presStyleIdx="0" presStyleCnt="2" custScaleX="255600">
        <dgm:presLayoutVars>
          <dgm:bulletEnabled val="1"/>
        </dgm:presLayoutVars>
      </dgm:prSet>
      <dgm:spPr/>
    </dgm:pt>
    <dgm:pt modelId="{C0B6010B-E6E6-424C-BE50-FB77486C2F90}" type="pres">
      <dgm:prSet presAssocID="{234C9847-29C4-4E40-959F-891056A4CD6D}" presName="spacing" presStyleCnt="0"/>
      <dgm:spPr/>
    </dgm:pt>
    <dgm:pt modelId="{B540D628-F5C2-4F1E-9D07-309C0AF26CA0}" type="pres">
      <dgm:prSet presAssocID="{5EB5D1FB-0A48-429F-90A9-B2EB31F7AE57}" presName="linNode" presStyleCnt="0"/>
      <dgm:spPr/>
    </dgm:pt>
    <dgm:pt modelId="{066B3470-7653-471B-9D7A-03189FB49BB4}" type="pres">
      <dgm:prSet presAssocID="{5EB5D1FB-0A48-429F-90A9-B2EB31F7AE57}" presName="parentShp" presStyleLbl="node1" presStyleIdx="1" presStyleCnt="2" custScaleY="79723">
        <dgm:presLayoutVars>
          <dgm:bulletEnabled val="1"/>
        </dgm:presLayoutVars>
      </dgm:prSet>
      <dgm:spPr/>
    </dgm:pt>
    <dgm:pt modelId="{1F075A23-88A3-4D4D-B9A7-54A0DED5CD88}" type="pres">
      <dgm:prSet presAssocID="{5EB5D1FB-0A48-429F-90A9-B2EB31F7AE57}" presName="childShp" presStyleLbl="bgAccFollowNode1" presStyleIdx="1" presStyleCnt="2" custScaleX="255600">
        <dgm:presLayoutVars>
          <dgm:bulletEnabled val="1"/>
        </dgm:presLayoutVars>
      </dgm:prSet>
      <dgm:spPr/>
    </dgm:pt>
  </dgm:ptLst>
  <dgm:cxnLst>
    <dgm:cxn modelId="{833B3707-7D99-4161-B4C1-1E75657E3CDC}" srcId="{69EA1A5C-54A0-4454-BD0B-57E89C53FBEC}" destId="{5EB5D1FB-0A48-429F-90A9-B2EB31F7AE57}" srcOrd="1" destOrd="0" parTransId="{7F313D57-B42C-4BB1-860C-5F8C64FC3199}" sibTransId="{B8C8AFCA-4FBE-47EA-BD12-2421037ECF54}"/>
    <dgm:cxn modelId="{37218C10-4F1C-403E-9707-823198578509}" srcId="{EBCD9BAA-7F03-42B1-A228-91576797B4AA}" destId="{819218DE-B39A-4A87-A48A-9F8410F5C293}" srcOrd="0" destOrd="0" parTransId="{4D177B9A-0FCF-4E55-B3DB-A64FEDAA725F}" sibTransId="{507E9854-BE63-4121-95D8-8DDA950D8F77}"/>
    <dgm:cxn modelId="{81643617-C06D-46BC-9221-5470DD925F77}" srcId="{69EA1A5C-54A0-4454-BD0B-57E89C53FBEC}" destId="{EBCD9BAA-7F03-42B1-A228-91576797B4AA}" srcOrd="0" destOrd="0" parTransId="{147ACB2A-D3B1-4214-830C-2AE9FDF56409}" sibTransId="{234C9847-29C4-4E40-959F-891056A4CD6D}"/>
    <dgm:cxn modelId="{685B4B2C-165F-4531-BBCD-61251586B162}" type="presOf" srcId="{5EB5D1FB-0A48-429F-90A9-B2EB31F7AE57}" destId="{066B3470-7653-471B-9D7A-03189FB49BB4}" srcOrd="0" destOrd="0" presId="urn:microsoft.com/office/officeart/2005/8/layout/vList6"/>
    <dgm:cxn modelId="{82FEC35C-8495-47B2-8A7B-D9EC6684D016}" type="presOf" srcId="{2B941FF9-58C1-4FEC-8C53-37900646ED65}" destId="{1F075A23-88A3-4D4D-B9A7-54A0DED5CD88}" srcOrd="0" destOrd="1" presId="urn:microsoft.com/office/officeart/2005/8/layout/vList6"/>
    <dgm:cxn modelId="{5985BA48-78BB-4608-884F-283E32079901}" srcId="{5EB5D1FB-0A48-429F-90A9-B2EB31F7AE57}" destId="{2B941FF9-58C1-4FEC-8C53-37900646ED65}" srcOrd="1" destOrd="0" parTransId="{FFC4F395-9B20-4303-9B3B-F2B50BFB33D8}" sibTransId="{4473224C-6BC3-469C-A7A1-A37640DA7965}"/>
    <dgm:cxn modelId="{17240E80-710A-4090-9EB9-AC19439167E2}" srcId="{EBCD9BAA-7F03-42B1-A228-91576797B4AA}" destId="{124696CC-003B-40C1-A384-267961E0C6F3}" srcOrd="1" destOrd="0" parTransId="{0DEE9EBB-B96F-4875-A322-E7D3F21910EE}" sibTransId="{C5E9BF36-B3F0-4384-8EFE-C82ACCEBC8BC}"/>
    <dgm:cxn modelId="{F8CBB2C7-E89E-4D3B-9A7C-153CDEE41FBC}" type="presOf" srcId="{124696CC-003B-40C1-A384-267961E0C6F3}" destId="{D271DFD5-C810-4321-8946-4496B7EB0972}" srcOrd="0" destOrd="1" presId="urn:microsoft.com/office/officeart/2005/8/layout/vList6"/>
    <dgm:cxn modelId="{EE6667CF-6731-494A-9E6C-45506320BC74}" type="presOf" srcId="{819218DE-B39A-4A87-A48A-9F8410F5C293}" destId="{D271DFD5-C810-4321-8946-4496B7EB0972}" srcOrd="0" destOrd="0" presId="urn:microsoft.com/office/officeart/2005/8/layout/vList6"/>
    <dgm:cxn modelId="{E7D0D8D5-E75E-4567-ACB1-54F3896FA372}" srcId="{5EB5D1FB-0A48-429F-90A9-B2EB31F7AE57}" destId="{A3E21AE2-7549-4724-801A-B78B9DC644B5}" srcOrd="0" destOrd="0" parTransId="{64A12A08-18EB-4B38-97C5-CAD7EECB9544}" sibTransId="{560452D9-2BA0-4091-920A-60BD84D170E7}"/>
    <dgm:cxn modelId="{E75F8BD6-4221-4C79-AA55-F91BCEE3EB38}" type="presOf" srcId="{A3E21AE2-7549-4724-801A-B78B9DC644B5}" destId="{1F075A23-88A3-4D4D-B9A7-54A0DED5CD88}" srcOrd="0" destOrd="0" presId="urn:microsoft.com/office/officeart/2005/8/layout/vList6"/>
    <dgm:cxn modelId="{D0CD46ED-735F-4530-B4CF-9660D0162370}" type="presOf" srcId="{69EA1A5C-54A0-4454-BD0B-57E89C53FBEC}" destId="{3ACD987B-20C1-4C15-B282-37A20790B270}" srcOrd="0" destOrd="0" presId="urn:microsoft.com/office/officeart/2005/8/layout/vList6"/>
    <dgm:cxn modelId="{4CE67CF1-FB40-4FE3-B3B3-A0261B8B6FFE}" type="presOf" srcId="{EBCD9BAA-7F03-42B1-A228-91576797B4AA}" destId="{9D1DB5BA-E05C-4A2A-80E2-23176B4A5BB9}" srcOrd="0" destOrd="0" presId="urn:microsoft.com/office/officeart/2005/8/layout/vList6"/>
    <dgm:cxn modelId="{662D2C2B-A01A-446F-B5AE-ACDEB3014E0B}" type="presParOf" srcId="{3ACD987B-20C1-4C15-B282-37A20790B270}" destId="{92D5647D-913F-4A65-91FE-E88328157CD5}" srcOrd="0" destOrd="0" presId="urn:microsoft.com/office/officeart/2005/8/layout/vList6"/>
    <dgm:cxn modelId="{8C67BA9F-4EBC-4C9D-9CAB-5F395CE81235}" type="presParOf" srcId="{92D5647D-913F-4A65-91FE-E88328157CD5}" destId="{9D1DB5BA-E05C-4A2A-80E2-23176B4A5BB9}" srcOrd="0" destOrd="0" presId="urn:microsoft.com/office/officeart/2005/8/layout/vList6"/>
    <dgm:cxn modelId="{7AA185C1-8944-4F62-879F-14D42E3248D9}" type="presParOf" srcId="{92D5647D-913F-4A65-91FE-E88328157CD5}" destId="{D271DFD5-C810-4321-8946-4496B7EB0972}" srcOrd="1" destOrd="0" presId="urn:microsoft.com/office/officeart/2005/8/layout/vList6"/>
    <dgm:cxn modelId="{2F4C9C62-72AA-48BB-9B43-55F84374F46C}" type="presParOf" srcId="{3ACD987B-20C1-4C15-B282-37A20790B270}" destId="{C0B6010B-E6E6-424C-BE50-FB77486C2F90}" srcOrd="1" destOrd="0" presId="urn:microsoft.com/office/officeart/2005/8/layout/vList6"/>
    <dgm:cxn modelId="{76B42F08-492B-4144-B4D2-6AEACC0EB57B}" type="presParOf" srcId="{3ACD987B-20C1-4C15-B282-37A20790B270}" destId="{B540D628-F5C2-4F1E-9D07-309C0AF26CA0}" srcOrd="2" destOrd="0" presId="urn:microsoft.com/office/officeart/2005/8/layout/vList6"/>
    <dgm:cxn modelId="{5DEBA845-4663-4594-A06B-CE777E76DD68}" type="presParOf" srcId="{B540D628-F5C2-4F1E-9D07-309C0AF26CA0}" destId="{066B3470-7653-471B-9D7A-03189FB49BB4}" srcOrd="0" destOrd="0" presId="urn:microsoft.com/office/officeart/2005/8/layout/vList6"/>
    <dgm:cxn modelId="{F29D56FE-D661-4115-8CF3-9DF90B400F5A}" type="presParOf" srcId="{B540D628-F5C2-4F1E-9D07-309C0AF26CA0}" destId="{1F075A23-88A3-4D4D-B9A7-54A0DED5CD8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76A957-64EC-BA46-8095-0003893D793D}"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s-MX"/>
        </a:p>
      </dgm:t>
    </dgm:pt>
    <dgm:pt modelId="{15ADD1BA-FCB9-DA42-BDCB-1E869D4D4B52}">
      <dgm:prSet/>
      <dgm:spPr/>
      <dgm:t>
        <a:bodyPr/>
        <a:lstStyle/>
        <a:p>
          <a:r>
            <a:rPr lang="es-MX" dirty="0"/>
            <a:t>Oferta de Capacitación y profesionalización 2023</a:t>
          </a:r>
        </a:p>
      </dgm:t>
    </dgm:pt>
    <dgm:pt modelId="{FA01A752-A00E-3643-96B7-97E3F524DD72}" type="parTrans" cxnId="{6DCE985C-1BE3-A148-99DF-2BE66A6C4DB8}">
      <dgm:prSet/>
      <dgm:spPr/>
      <dgm:t>
        <a:bodyPr/>
        <a:lstStyle/>
        <a:p>
          <a:endParaRPr lang="es-MX"/>
        </a:p>
      </dgm:t>
    </dgm:pt>
    <dgm:pt modelId="{A5B944AD-73C4-C84F-A833-E56848B55C6E}" type="sibTrans" cxnId="{6DCE985C-1BE3-A148-99DF-2BE66A6C4DB8}">
      <dgm:prSet/>
      <dgm:spPr/>
      <dgm:t>
        <a:bodyPr/>
        <a:lstStyle/>
        <a:p>
          <a:endParaRPr lang="es-MX"/>
        </a:p>
      </dgm:t>
    </dgm:pt>
    <dgm:pt modelId="{4FAD4390-2C05-CE4F-9321-18BA89024E8A}">
      <dgm:prSet/>
      <dgm:spPr/>
      <dgm:t>
        <a:bodyPr/>
        <a:lstStyle/>
        <a:p>
          <a:r>
            <a:rPr lang="es-MX" dirty="0"/>
            <a:t>Reconocimientos 2023</a:t>
          </a:r>
        </a:p>
      </dgm:t>
    </dgm:pt>
    <dgm:pt modelId="{1704D38F-D308-6040-994B-6CF90748C465}" type="parTrans" cxnId="{C68099B4-4B3A-BA4E-AEF6-525EEEEEB548}">
      <dgm:prSet/>
      <dgm:spPr/>
      <dgm:t>
        <a:bodyPr/>
        <a:lstStyle/>
        <a:p>
          <a:endParaRPr lang="es-MX"/>
        </a:p>
      </dgm:t>
    </dgm:pt>
    <dgm:pt modelId="{0F3DA9E8-B37F-564D-8027-FEB9E16C8916}" type="sibTrans" cxnId="{C68099B4-4B3A-BA4E-AEF6-525EEEEEB548}">
      <dgm:prSet/>
      <dgm:spPr/>
      <dgm:t>
        <a:bodyPr/>
        <a:lstStyle/>
        <a:p>
          <a:endParaRPr lang="es-MX"/>
        </a:p>
      </dgm:t>
    </dgm:pt>
    <dgm:pt modelId="{027D7099-B6DC-E349-9692-6E963C51D504}">
      <dgm:prSet/>
      <dgm:spPr/>
      <dgm:t>
        <a:bodyPr/>
        <a:lstStyle/>
        <a:p>
          <a:r>
            <a:rPr lang="es-MX" dirty="0"/>
            <a:t>Trabajos de la RED de Capacitación 2023</a:t>
          </a:r>
        </a:p>
      </dgm:t>
    </dgm:pt>
    <dgm:pt modelId="{4FB72217-3EE3-044A-9170-708AD6EAA750}" type="parTrans" cxnId="{2B39CDF1-8397-EF48-9877-2CB885E17F01}">
      <dgm:prSet/>
      <dgm:spPr/>
      <dgm:t>
        <a:bodyPr/>
        <a:lstStyle/>
        <a:p>
          <a:endParaRPr lang="es-MX"/>
        </a:p>
      </dgm:t>
    </dgm:pt>
    <dgm:pt modelId="{86F35F72-521B-BA48-84B9-D8F567B49158}" type="sibTrans" cxnId="{2B39CDF1-8397-EF48-9877-2CB885E17F01}">
      <dgm:prSet/>
      <dgm:spPr/>
      <dgm:t>
        <a:bodyPr/>
        <a:lstStyle/>
        <a:p>
          <a:endParaRPr lang="es-MX"/>
        </a:p>
      </dgm:t>
    </dgm:pt>
    <dgm:pt modelId="{3E823638-9873-984A-8479-5E2E47F56212}" type="pres">
      <dgm:prSet presAssocID="{F976A957-64EC-BA46-8095-0003893D793D}" presName="Name0" presStyleCnt="0">
        <dgm:presLayoutVars>
          <dgm:dir/>
          <dgm:animLvl val="lvl"/>
          <dgm:resizeHandles val="exact"/>
        </dgm:presLayoutVars>
      </dgm:prSet>
      <dgm:spPr/>
    </dgm:pt>
    <dgm:pt modelId="{3CB61948-6029-3443-A4CB-3D260C5E8B11}" type="pres">
      <dgm:prSet presAssocID="{15ADD1BA-FCB9-DA42-BDCB-1E869D4D4B52}" presName="linNode" presStyleCnt="0"/>
      <dgm:spPr/>
    </dgm:pt>
    <dgm:pt modelId="{B476F574-5BD8-2E4D-A9F9-A30530C4A350}" type="pres">
      <dgm:prSet presAssocID="{15ADD1BA-FCB9-DA42-BDCB-1E869D4D4B52}" presName="parentText" presStyleLbl="node1" presStyleIdx="0" presStyleCnt="3" custScaleX="128748">
        <dgm:presLayoutVars>
          <dgm:chMax val="1"/>
          <dgm:bulletEnabled val="1"/>
        </dgm:presLayoutVars>
      </dgm:prSet>
      <dgm:spPr/>
    </dgm:pt>
    <dgm:pt modelId="{674C263A-ACB8-5444-A76E-B1C6CED1DF6C}" type="pres">
      <dgm:prSet presAssocID="{A5B944AD-73C4-C84F-A833-E56848B55C6E}" presName="sp" presStyleCnt="0"/>
      <dgm:spPr/>
    </dgm:pt>
    <dgm:pt modelId="{1CDF28FB-2D39-454A-9205-657A2BF5D99D}" type="pres">
      <dgm:prSet presAssocID="{4FAD4390-2C05-CE4F-9321-18BA89024E8A}" presName="linNode" presStyleCnt="0"/>
      <dgm:spPr/>
    </dgm:pt>
    <dgm:pt modelId="{C688B3D4-9A6F-4749-A2AB-39D31A68B9B8}" type="pres">
      <dgm:prSet presAssocID="{4FAD4390-2C05-CE4F-9321-18BA89024E8A}" presName="parentText" presStyleLbl="node1" presStyleIdx="1" presStyleCnt="3" custScaleX="128748">
        <dgm:presLayoutVars>
          <dgm:chMax val="1"/>
          <dgm:bulletEnabled val="1"/>
        </dgm:presLayoutVars>
      </dgm:prSet>
      <dgm:spPr/>
    </dgm:pt>
    <dgm:pt modelId="{BDEFC96C-D0EC-B542-BF57-455873A4B901}" type="pres">
      <dgm:prSet presAssocID="{0F3DA9E8-B37F-564D-8027-FEB9E16C8916}" presName="sp" presStyleCnt="0"/>
      <dgm:spPr/>
    </dgm:pt>
    <dgm:pt modelId="{2EF505CD-5FCD-BF44-9629-12C32F32DE76}" type="pres">
      <dgm:prSet presAssocID="{027D7099-B6DC-E349-9692-6E963C51D504}" presName="linNode" presStyleCnt="0"/>
      <dgm:spPr/>
    </dgm:pt>
    <dgm:pt modelId="{48A6E4D0-173A-C342-9CE8-5D54982F8ADA}" type="pres">
      <dgm:prSet presAssocID="{027D7099-B6DC-E349-9692-6E963C51D504}" presName="parentText" presStyleLbl="node1" presStyleIdx="2" presStyleCnt="3" custScaleX="128748">
        <dgm:presLayoutVars>
          <dgm:chMax val="1"/>
          <dgm:bulletEnabled val="1"/>
        </dgm:presLayoutVars>
      </dgm:prSet>
      <dgm:spPr/>
    </dgm:pt>
  </dgm:ptLst>
  <dgm:cxnLst>
    <dgm:cxn modelId="{C72FFE03-7E39-A54C-8F27-4CDD5D293A81}" type="presOf" srcId="{4FAD4390-2C05-CE4F-9321-18BA89024E8A}" destId="{C688B3D4-9A6F-4749-A2AB-39D31A68B9B8}" srcOrd="0" destOrd="0" presId="urn:microsoft.com/office/officeart/2005/8/layout/vList5"/>
    <dgm:cxn modelId="{FB6E9018-C778-D245-BAE5-944F407D08B0}" type="presOf" srcId="{F976A957-64EC-BA46-8095-0003893D793D}" destId="{3E823638-9873-984A-8479-5E2E47F56212}" srcOrd="0" destOrd="0" presId="urn:microsoft.com/office/officeart/2005/8/layout/vList5"/>
    <dgm:cxn modelId="{6DCE985C-1BE3-A148-99DF-2BE66A6C4DB8}" srcId="{F976A957-64EC-BA46-8095-0003893D793D}" destId="{15ADD1BA-FCB9-DA42-BDCB-1E869D4D4B52}" srcOrd="0" destOrd="0" parTransId="{FA01A752-A00E-3643-96B7-97E3F524DD72}" sibTransId="{A5B944AD-73C4-C84F-A833-E56848B55C6E}"/>
    <dgm:cxn modelId="{05086793-9648-A54D-B77D-6CEC836F86AF}" type="presOf" srcId="{027D7099-B6DC-E349-9692-6E963C51D504}" destId="{48A6E4D0-173A-C342-9CE8-5D54982F8ADA}" srcOrd="0" destOrd="0" presId="urn:microsoft.com/office/officeart/2005/8/layout/vList5"/>
    <dgm:cxn modelId="{C68099B4-4B3A-BA4E-AEF6-525EEEEEB548}" srcId="{F976A957-64EC-BA46-8095-0003893D793D}" destId="{4FAD4390-2C05-CE4F-9321-18BA89024E8A}" srcOrd="1" destOrd="0" parTransId="{1704D38F-D308-6040-994B-6CF90748C465}" sibTransId="{0F3DA9E8-B37F-564D-8027-FEB9E16C8916}"/>
    <dgm:cxn modelId="{2B39CDF1-8397-EF48-9877-2CB885E17F01}" srcId="{F976A957-64EC-BA46-8095-0003893D793D}" destId="{027D7099-B6DC-E349-9692-6E963C51D504}" srcOrd="2" destOrd="0" parTransId="{4FB72217-3EE3-044A-9170-708AD6EAA750}" sibTransId="{86F35F72-521B-BA48-84B9-D8F567B49158}"/>
    <dgm:cxn modelId="{FDEC8DFE-074F-5C4A-BC40-1994589E0E29}" type="presOf" srcId="{15ADD1BA-FCB9-DA42-BDCB-1E869D4D4B52}" destId="{B476F574-5BD8-2E4D-A9F9-A30530C4A350}" srcOrd="0" destOrd="0" presId="urn:microsoft.com/office/officeart/2005/8/layout/vList5"/>
    <dgm:cxn modelId="{D01721CE-7BEC-E845-85DD-3464BF91D777}" type="presParOf" srcId="{3E823638-9873-984A-8479-5E2E47F56212}" destId="{3CB61948-6029-3443-A4CB-3D260C5E8B11}" srcOrd="0" destOrd="0" presId="urn:microsoft.com/office/officeart/2005/8/layout/vList5"/>
    <dgm:cxn modelId="{4AA98210-D07C-6B48-9A13-0434BE9DF0AF}" type="presParOf" srcId="{3CB61948-6029-3443-A4CB-3D260C5E8B11}" destId="{B476F574-5BD8-2E4D-A9F9-A30530C4A350}" srcOrd="0" destOrd="0" presId="urn:microsoft.com/office/officeart/2005/8/layout/vList5"/>
    <dgm:cxn modelId="{1E9A91E8-1DDD-0340-B6B5-34F41FFC3A66}" type="presParOf" srcId="{3E823638-9873-984A-8479-5E2E47F56212}" destId="{674C263A-ACB8-5444-A76E-B1C6CED1DF6C}" srcOrd="1" destOrd="0" presId="urn:microsoft.com/office/officeart/2005/8/layout/vList5"/>
    <dgm:cxn modelId="{05C58C4D-291A-434E-A3EB-5B8E961A832F}" type="presParOf" srcId="{3E823638-9873-984A-8479-5E2E47F56212}" destId="{1CDF28FB-2D39-454A-9205-657A2BF5D99D}" srcOrd="2" destOrd="0" presId="urn:microsoft.com/office/officeart/2005/8/layout/vList5"/>
    <dgm:cxn modelId="{252E9E26-C9BC-3B4C-91A8-B51F8263763F}" type="presParOf" srcId="{1CDF28FB-2D39-454A-9205-657A2BF5D99D}" destId="{C688B3D4-9A6F-4749-A2AB-39D31A68B9B8}" srcOrd="0" destOrd="0" presId="urn:microsoft.com/office/officeart/2005/8/layout/vList5"/>
    <dgm:cxn modelId="{ED3F251F-F161-C940-AD2C-EA210EEB3BFE}" type="presParOf" srcId="{3E823638-9873-984A-8479-5E2E47F56212}" destId="{BDEFC96C-D0EC-B542-BF57-455873A4B901}" srcOrd="3" destOrd="0" presId="urn:microsoft.com/office/officeart/2005/8/layout/vList5"/>
    <dgm:cxn modelId="{31CFCDCD-D7BA-6243-A2F9-3AF2B281CCE9}" type="presParOf" srcId="{3E823638-9873-984A-8479-5E2E47F56212}" destId="{2EF505CD-5FCD-BF44-9629-12C32F32DE76}" srcOrd="4" destOrd="0" presId="urn:microsoft.com/office/officeart/2005/8/layout/vList5"/>
    <dgm:cxn modelId="{63CE039B-A92A-5341-B448-74889D6BD698}" type="presParOf" srcId="{2EF505CD-5FCD-BF44-9629-12C32F32DE76}" destId="{48A6E4D0-173A-C342-9CE8-5D54982F8ADA}"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35CF19-9D81-4F9D-8B9D-45314427AABD}"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s-MX"/>
        </a:p>
      </dgm:t>
    </dgm:pt>
    <dgm:pt modelId="{5B41FE21-C739-4E7B-BFA6-7614774C0914}">
      <dgm:prSet phldrT="[Texto]" custT="1"/>
      <dgm:spPr/>
      <dgm:t>
        <a:bodyPr/>
        <a:lstStyle/>
        <a:p>
          <a:r>
            <a:rPr lang="es-MX" sz="3000" dirty="0"/>
            <a:t>Cursos en línea</a:t>
          </a:r>
        </a:p>
      </dgm:t>
    </dgm:pt>
    <dgm:pt modelId="{A09150F4-8534-4A3E-8A54-DAB6F6B9F5C9}" type="parTrans" cxnId="{75F06500-3285-4632-B065-2FABDCF0768E}">
      <dgm:prSet/>
      <dgm:spPr/>
      <dgm:t>
        <a:bodyPr/>
        <a:lstStyle/>
        <a:p>
          <a:endParaRPr lang="es-MX"/>
        </a:p>
      </dgm:t>
    </dgm:pt>
    <dgm:pt modelId="{29B0BF27-D83C-4F30-8162-5F672098FCBC}" type="sibTrans" cxnId="{75F06500-3285-4632-B065-2FABDCF0768E}">
      <dgm:prSet/>
      <dgm:spPr/>
      <dgm:t>
        <a:bodyPr/>
        <a:lstStyle/>
        <a:p>
          <a:endParaRPr lang="es-MX"/>
        </a:p>
      </dgm:t>
    </dgm:pt>
    <dgm:pt modelId="{6DACF0B6-347F-4C38-BBC2-647932FC2DA2}">
      <dgm:prSet phldrT="[Texto]" custT="1"/>
      <dgm:spPr/>
      <dgm:t>
        <a:bodyPr/>
        <a:lstStyle/>
        <a:p>
          <a:r>
            <a:rPr lang="es-MX" sz="3000" dirty="0"/>
            <a:t>Cursos en aula virtual en tiempo real</a:t>
          </a:r>
        </a:p>
      </dgm:t>
    </dgm:pt>
    <dgm:pt modelId="{721413C3-A8FA-4352-8591-7AB79EC11F32}" type="parTrans" cxnId="{95225A54-7289-4E1D-A4D8-414381F273FA}">
      <dgm:prSet/>
      <dgm:spPr/>
      <dgm:t>
        <a:bodyPr/>
        <a:lstStyle/>
        <a:p>
          <a:endParaRPr lang="es-MX"/>
        </a:p>
      </dgm:t>
    </dgm:pt>
    <dgm:pt modelId="{6DB2A914-1481-4EC7-80F1-122A8727A08D}" type="sibTrans" cxnId="{95225A54-7289-4E1D-A4D8-414381F273FA}">
      <dgm:prSet/>
      <dgm:spPr/>
      <dgm:t>
        <a:bodyPr/>
        <a:lstStyle/>
        <a:p>
          <a:endParaRPr lang="es-MX"/>
        </a:p>
      </dgm:t>
    </dgm:pt>
    <dgm:pt modelId="{B815AE14-BC55-4E7D-9E40-9EEF3C8B0ED4}">
      <dgm:prSet phldrT="[Texto]"/>
      <dgm:spPr/>
      <dgm:t>
        <a:bodyPr/>
        <a:lstStyle/>
        <a:p>
          <a:r>
            <a:rPr lang="es-MX" dirty="0"/>
            <a:t>Tutoriales</a:t>
          </a:r>
        </a:p>
      </dgm:t>
    </dgm:pt>
    <dgm:pt modelId="{0E5DCC19-F045-4431-9C65-5E54D01CA337}" type="parTrans" cxnId="{000197AB-5A08-492F-A836-9F1D40F0FCA1}">
      <dgm:prSet/>
      <dgm:spPr/>
      <dgm:t>
        <a:bodyPr/>
        <a:lstStyle/>
        <a:p>
          <a:endParaRPr lang="es-MX"/>
        </a:p>
      </dgm:t>
    </dgm:pt>
    <dgm:pt modelId="{2F8963E2-8EBE-4CC4-91EA-A077290E2BA1}" type="sibTrans" cxnId="{000197AB-5A08-492F-A836-9F1D40F0FCA1}">
      <dgm:prSet/>
      <dgm:spPr/>
      <dgm:t>
        <a:bodyPr/>
        <a:lstStyle/>
        <a:p>
          <a:endParaRPr lang="es-MX"/>
        </a:p>
      </dgm:t>
    </dgm:pt>
    <dgm:pt modelId="{D06789F7-1581-43DB-BC94-87B17D978964}">
      <dgm:prSet phldrT="[Texto]"/>
      <dgm:spPr/>
      <dgm:t>
        <a:bodyPr/>
        <a:lstStyle/>
        <a:p>
          <a:r>
            <a:rPr lang="es-MX" dirty="0"/>
            <a:t>Diplomados</a:t>
          </a:r>
        </a:p>
      </dgm:t>
    </dgm:pt>
    <dgm:pt modelId="{A810F525-FEBB-4836-83E0-FE3A956F7224}" type="parTrans" cxnId="{048F52CD-3328-42BC-9047-69D410F0E3F5}">
      <dgm:prSet/>
      <dgm:spPr/>
      <dgm:t>
        <a:bodyPr/>
        <a:lstStyle/>
        <a:p>
          <a:endParaRPr lang="es-MX"/>
        </a:p>
      </dgm:t>
    </dgm:pt>
    <dgm:pt modelId="{F46ACF08-2C6D-4B04-B606-56FB5EAA434B}" type="sibTrans" cxnId="{048F52CD-3328-42BC-9047-69D410F0E3F5}">
      <dgm:prSet/>
      <dgm:spPr/>
      <dgm:t>
        <a:bodyPr/>
        <a:lstStyle/>
        <a:p>
          <a:endParaRPr lang="es-MX"/>
        </a:p>
      </dgm:t>
    </dgm:pt>
    <dgm:pt modelId="{F224E539-9CBA-46B9-8B40-F7FE9E8F2D0C}">
      <dgm:prSet phldrT="[Texto]"/>
      <dgm:spPr/>
      <dgm:t>
        <a:bodyPr/>
        <a:lstStyle/>
        <a:p>
          <a:endParaRPr lang="es-MX" dirty="0"/>
        </a:p>
      </dgm:t>
    </dgm:pt>
    <dgm:pt modelId="{CA9F9EB8-D2E6-4A0A-9010-55DAEB909809}" type="sibTrans" cxnId="{D8ABB81A-CCB8-4E8D-B46B-037CA13947C4}">
      <dgm:prSet/>
      <dgm:spPr/>
      <dgm:t>
        <a:bodyPr/>
        <a:lstStyle/>
        <a:p>
          <a:endParaRPr lang="es-MX"/>
        </a:p>
      </dgm:t>
    </dgm:pt>
    <dgm:pt modelId="{ABEE8848-2B9E-4EF9-8F24-0461519E2CF0}" type="parTrans" cxnId="{D8ABB81A-CCB8-4E8D-B46B-037CA13947C4}">
      <dgm:prSet/>
      <dgm:spPr/>
      <dgm:t>
        <a:bodyPr/>
        <a:lstStyle/>
        <a:p>
          <a:endParaRPr lang="es-MX"/>
        </a:p>
      </dgm:t>
    </dgm:pt>
    <dgm:pt modelId="{1BBB4DDB-E856-45E7-9D7D-D0664B2BD17C}">
      <dgm:prSet phldrT="[Texto]"/>
      <dgm:spPr/>
      <dgm:t>
        <a:bodyPr/>
        <a:lstStyle/>
        <a:p>
          <a:r>
            <a:rPr lang="es-MX" dirty="0"/>
            <a:t>Efecto multiplicador</a:t>
          </a:r>
        </a:p>
      </dgm:t>
    </dgm:pt>
    <dgm:pt modelId="{C0BFE854-F246-4E7D-98BE-638B3C2D96D6}" type="parTrans" cxnId="{4D5DB626-C48E-491E-83F9-7FA8035782AC}">
      <dgm:prSet/>
      <dgm:spPr/>
      <dgm:t>
        <a:bodyPr/>
        <a:lstStyle/>
        <a:p>
          <a:endParaRPr lang="es-MX"/>
        </a:p>
      </dgm:t>
    </dgm:pt>
    <dgm:pt modelId="{ACBAD8AA-B0CC-4797-BD3C-6258A52AFE61}" type="sibTrans" cxnId="{4D5DB626-C48E-491E-83F9-7FA8035782AC}">
      <dgm:prSet/>
      <dgm:spPr/>
      <dgm:t>
        <a:bodyPr/>
        <a:lstStyle/>
        <a:p>
          <a:endParaRPr lang="es-MX"/>
        </a:p>
      </dgm:t>
    </dgm:pt>
    <dgm:pt modelId="{C7289B79-B1B3-473F-9961-FD8D9AAD27D2}" type="pres">
      <dgm:prSet presAssocID="{0235CF19-9D81-4F9D-8B9D-45314427AABD}" presName="cycle" presStyleCnt="0">
        <dgm:presLayoutVars>
          <dgm:chMax val="1"/>
          <dgm:dir/>
          <dgm:animLvl val="ctr"/>
          <dgm:resizeHandles val="exact"/>
        </dgm:presLayoutVars>
      </dgm:prSet>
      <dgm:spPr/>
    </dgm:pt>
    <dgm:pt modelId="{37884DFE-BC31-4D60-A095-AEAFDF114184}" type="pres">
      <dgm:prSet presAssocID="{F224E539-9CBA-46B9-8B40-F7FE9E8F2D0C}" presName="centerShape" presStyleLbl="node0" presStyleIdx="0" presStyleCnt="1" custScaleY="76297"/>
      <dgm:spPr/>
    </dgm:pt>
    <dgm:pt modelId="{4899C650-DD9D-4878-A1CA-A9891A6522E9}" type="pres">
      <dgm:prSet presAssocID="{A09150F4-8534-4A3E-8A54-DAB6F6B9F5C9}" presName="parTrans" presStyleLbl="bgSibTrans2D1" presStyleIdx="0" presStyleCnt="5" custLinFactNeighborX="-8293" custLinFactNeighborY="2447"/>
      <dgm:spPr/>
    </dgm:pt>
    <dgm:pt modelId="{53344BF1-A6A6-4CD4-B652-C623C839FD03}" type="pres">
      <dgm:prSet presAssocID="{5B41FE21-C739-4E7B-BFA6-7614774C0914}" presName="node" presStyleLbl="node1" presStyleIdx="0" presStyleCnt="5" custRadScaleRad="122266" custRadScaleInc="-3844">
        <dgm:presLayoutVars>
          <dgm:bulletEnabled val="1"/>
        </dgm:presLayoutVars>
      </dgm:prSet>
      <dgm:spPr/>
    </dgm:pt>
    <dgm:pt modelId="{FFFBE14C-0E72-4556-A147-CF35513D292C}" type="pres">
      <dgm:prSet presAssocID="{721413C3-A8FA-4352-8591-7AB79EC11F32}" presName="parTrans" presStyleLbl="bgSibTrans2D1" presStyleIdx="1" presStyleCnt="5"/>
      <dgm:spPr/>
    </dgm:pt>
    <dgm:pt modelId="{50FB4813-B01E-470D-B7D0-222C82D6B2E7}" type="pres">
      <dgm:prSet presAssocID="{6DACF0B6-347F-4C38-BBC2-647932FC2DA2}" presName="node" presStyleLbl="node1" presStyleIdx="1" presStyleCnt="5" custScaleX="126116" custRadScaleRad="100000" custRadScaleInc="0">
        <dgm:presLayoutVars>
          <dgm:bulletEnabled val="1"/>
        </dgm:presLayoutVars>
      </dgm:prSet>
      <dgm:spPr/>
    </dgm:pt>
    <dgm:pt modelId="{C43C2E1B-5519-46BE-B275-3EBB28125894}" type="pres">
      <dgm:prSet presAssocID="{0E5DCC19-F045-4431-9C65-5E54D01CA337}" presName="parTrans" presStyleLbl="bgSibTrans2D1" presStyleIdx="2" presStyleCnt="5"/>
      <dgm:spPr/>
    </dgm:pt>
    <dgm:pt modelId="{8A544A2C-DB07-42C3-8EA0-B5EDB1D4D722}" type="pres">
      <dgm:prSet presAssocID="{B815AE14-BC55-4E7D-9E40-9EEF3C8B0ED4}" presName="node" presStyleLbl="node1" presStyleIdx="2" presStyleCnt="5" custRadScaleRad="103157" custRadScaleInc="8489">
        <dgm:presLayoutVars>
          <dgm:bulletEnabled val="1"/>
        </dgm:presLayoutVars>
      </dgm:prSet>
      <dgm:spPr/>
    </dgm:pt>
    <dgm:pt modelId="{00C38C2E-1C6A-4065-AB74-D89D720FE016}" type="pres">
      <dgm:prSet presAssocID="{A810F525-FEBB-4836-83E0-FE3A956F7224}" presName="parTrans" presStyleLbl="bgSibTrans2D1" presStyleIdx="3" presStyleCnt="5" custLinFactNeighborX="11711" custLinFactNeighborY="-1294"/>
      <dgm:spPr/>
    </dgm:pt>
    <dgm:pt modelId="{58AC1B58-DBFF-4D2B-A200-4ACB3F2EE976}" type="pres">
      <dgm:prSet presAssocID="{D06789F7-1581-43DB-BC94-87B17D978964}" presName="node" presStyleLbl="node1" presStyleIdx="3" presStyleCnt="5" custRadScaleRad="114753" custRadScaleInc="2435">
        <dgm:presLayoutVars>
          <dgm:bulletEnabled val="1"/>
        </dgm:presLayoutVars>
      </dgm:prSet>
      <dgm:spPr/>
    </dgm:pt>
    <dgm:pt modelId="{C6E44BA9-F2F2-4E40-87B3-FC28B0E00817}" type="pres">
      <dgm:prSet presAssocID="{C0BFE854-F246-4E7D-98BE-638B3C2D96D6}" presName="parTrans" presStyleLbl="bgSibTrans2D1" presStyleIdx="4" presStyleCnt="5"/>
      <dgm:spPr/>
    </dgm:pt>
    <dgm:pt modelId="{FC2F0125-389D-4ECC-8516-C24782E5153F}" type="pres">
      <dgm:prSet presAssocID="{1BBB4DDB-E856-45E7-9D7D-D0664B2BD17C}" presName="node" presStyleLbl="node1" presStyleIdx="4" presStyleCnt="5">
        <dgm:presLayoutVars>
          <dgm:bulletEnabled val="1"/>
        </dgm:presLayoutVars>
      </dgm:prSet>
      <dgm:spPr/>
    </dgm:pt>
  </dgm:ptLst>
  <dgm:cxnLst>
    <dgm:cxn modelId="{75F06500-3285-4632-B065-2FABDCF0768E}" srcId="{F224E539-9CBA-46B9-8B40-F7FE9E8F2D0C}" destId="{5B41FE21-C739-4E7B-BFA6-7614774C0914}" srcOrd="0" destOrd="0" parTransId="{A09150F4-8534-4A3E-8A54-DAB6F6B9F5C9}" sibTransId="{29B0BF27-D83C-4F30-8162-5F672098FCBC}"/>
    <dgm:cxn modelId="{B5B08D0D-7985-4E26-8132-D121FA201E86}" type="presOf" srcId="{6DACF0B6-347F-4C38-BBC2-647932FC2DA2}" destId="{50FB4813-B01E-470D-B7D0-222C82D6B2E7}" srcOrd="0" destOrd="0" presId="urn:microsoft.com/office/officeart/2005/8/layout/radial4"/>
    <dgm:cxn modelId="{D8ABB81A-CCB8-4E8D-B46B-037CA13947C4}" srcId="{0235CF19-9D81-4F9D-8B9D-45314427AABD}" destId="{F224E539-9CBA-46B9-8B40-F7FE9E8F2D0C}" srcOrd="0" destOrd="0" parTransId="{ABEE8848-2B9E-4EF9-8F24-0461519E2CF0}" sibTransId="{CA9F9EB8-D2E6-4A0A-9010-55DAEB909809}"/>
    <dgm:cxn modelId="{4D5DB626-C48E-491E-83F9-7FA8035782AC}" srcId="{F224E539-9CBA-46B9-8B40-F7FE9E8F2D0C}" destId="{1BBB4DDB-E856-45E7-9D7D-D0664B2BD17C}" srcOrd="4" destOrd="0" parTransId="{C0BFE854-F246-4E7D-98BE-638B3C2D96D6}" sibTransId="{ACBAD8AA-B0CC-4797-BD3C-6258A52AFE61}"/>
    <dgm:cxn modelId="{5488C72D-3E79-40CF-A51B-223CB4E1A85E}" type="presOf" srcId="{D06789F7-1581-43DB-BC94-87B17D978964}" destId="{58AC1B58-DBFF-4D2B-A200-4ACB3F2EE976}" srcOrd="0" destOrd="0" presId="urn:microsoft.com/office/officeart/2005/8/layout/radial4"/>
    <dgm:cxn modelId="{13E87745-57A5-4E26-B368-2FC15581969A}" type="presOf" srcId="{C0BFE854-F246-4E7D-98BE-638B3C2D96D6}" destId="{C6E44BA9-F2F2-4E40-87B3-FC28B0E00817}" srcOrd="0" destOrd="0" presId="urn:microsoft.com/office/officeart/2005/8/layout/radial4"/>
    <dgm:cxn modelId="{09519D6A-3249-43E4-9D1E-F3E8D0F9E69F}" type="presOf" srcId="{F224E539-9CBA-46B9-8B40-F7FE9E8F2D0C}" destId="{37884DFE-BC31-4D60-A095-AEAFDF114184}" srcOrd="0" destOrd="0" presId="urn:microsoft.com/office/officeart/2005/8/layout/radial4"/>
    <dgm:cxn modelId="{95225A54-7289-4E1D-A4D8-414381F273FA}" srcId="{F224E539-9CBA-46B9-8B40-F7FE9E8F2D0C}" destId="{6DACF0B6-347F-4C38-BBC2-647932FC2DA2}" srcOrd="1" destOrd="0" parTransId="{721413C3-A8FA-4352-8591-7AB79EC11F32}" sibTransId="{6DB2A914-1481-4EC7-80F1-122A8727A08D}"/>
    <dgm:cxn modelId="{7D2A6D56-FBE8-41DA-A4D7-CEB596D3AFEB}" type="presOf" srcId="{5B41FE21-C739-4E7B-BFA6-7614774C0914}" destId="{53344BF1-A6A6-4CD4-B652-C623C839FD03}" srcOrd="0" destOrd="0" presId="urn:microsoft.com/office/officeart/2005/8/layout/radial4"/>
    <dgm:cxn modelId="{D874D490-EBD4-4707-A651-F43AA2DE9AF7}" type="presOf" srcId="{0E5DCC19-F045-4431-9C65-5E54D01CA337}" destId="{C43C2E1B-5519-46BE-B275-3EBB28125894}" srcOrd="0" destOrd="0" presId="urn:microsoft.com/office/officeart/2005/8/layout/radial4"/>
    <dgm:cxn modelId="{FE5F2E9A-E39B-4871-8960-14E148C94F4F}" type="presOf" srcId="{A810F525-FEBB-4836-83E0-FE3A956F7224}" destId="{00C38C2E-1C6A-4065-AB74-D89D720FE016}" srcOrd="0" destOrd="0" presId="urn:microsoft.com/office/officeart/2005/8/layout/radial4"/>
    <dgm:cxn modelId="{932D9D9E-06BC-44A5-85FB-356B04A814F7}" type="presOf" srcId="{0235CF19-9D81-4F9D-8B9D-45314427AABD}" destId="{C7289B79-B1B3-473F-9961-FD8D9AAD27D2}" srcOrd="0" destOrd="0" presId="urn:microsoft.com/office/officeart/2005/8/layout/radial4"/>
    <dgm:cxn modelId="{BAAD4FA8-0AD0-4B07-93EB-7FB64FA22B0D}" type="presOf" srcId="{721413C3-A8FA-4352-8591-7AB79EC11F32}" destId="{FFFBE14C-0E72-4556-A147-CF35513D292C}" srcOrd="0" destOrd="0" presId="urn:microsoft.com/office/officeart/2005/8/layout/radial4"/>
    <dgm:cxn modelId="{000197AB-5A08-492F-A836-9F1D40F0FCA1}" srcId="{F224E539-9CBA-46B9-8B40-F7FE9E8F2D0C}" destId="{B815AE14-BC55-4E7D-9E40-9EEF3C8B0ED4}" srcOrd="2" destOrd="0" parTransId="{0E5DCC19-F045-4431-9C65-5E54D01CA337}" sibTransId="{2F8963E2-8EBE-4CC4-91EA-A077290E2BA1}"/>
    <dgm:cxn modelId="{20BA17C5-AA29-4ABE-8798-F52F29B635D4}" type="presOf" srcId="{B815AE14-BC55-4E7D-9E40-9EEF3C8B0ED4}" destId="{8A544A2C-DB07-42C3-8EA0-B5EDB1D4D722}" srcOrd="0" destOrd="0" presId="urn:microsoft.com/office/officeart/2005/8/layout/radial4"/>
    <dgm:cxn modelId="{048F52CD-3328-42BC-9047-69D410F0E3F5}" srcId="{F224E539-9CBA-46B9-8B40-F7FE9E8F2D0C}" destId="{D06789F7-1581-43DB-BC94-87B17D978964}" srcOrd="3" destOrd="0" parTransId="{A810F525-FEBB-4836-83E0-FE3A956F7224}" sibTransId="{F46ACF08-2C6D-4B04-B606-56FB5EAA434B}"/>
    <dgm:cxn modelId="{B6A5CDCE-80A6-4E4B-9BBC-FF318515DE32}" type="presOf" srcId="{1BBB4DDB-E856-45E7-9D7D-D0664B2BD17C}" destId="{FC2F0125-389D-4ECC-8516-C24782E5153F}" srcOrd="0" destOrd="0" presId="urn:microsoft.com/office/officeart/2005/8/layout/radial4"/>
    <dgm:cxn modelId="{4574EED3-26DD-40A0-A999-5188ACD8F5F3}" type="presOf" srcId="{A09150F4-8534-4A3E-8A54-DAB6F6B9F5C9}" destId="{4899C650-DD9D-4878-A1CA-A9891A6522E9}" srcOrd="0" destOrd="0" presId="urn:microsoft.com/office/officeart/2005/8/layout/radial4"/>
    <dgm:cxn modelId="{1A6482F5-8D9E-451E-AE74-FC2624FF545C}" type="presParOf" srcId="{C7289B79-B1B3-473F-9961-FD8D9AAD27D2}" destId="{37884DFE-BC31-4D60-A095-AEAFDF114184}" srcOrd="0" destOrd="0" presId="urn:microsoft.com/office/officeart/2005/8/layout/radial4"/>
    <dgm:cxn modelId="{B4D56609-5D26-45A2-970F-69BBB1AE54AA}" type="presParOf" srcId="{C7289B79-B1B3-473F-9961-FD8D9AAD27D2}" destId="{4899C650-DD9D-4878-A1CA-A9891A6522E9}" srcOrd="1" destOrd="0" presId="urn:microsoft.com/office/officeart/2005/8/layout/radial4"/>
    <dgm:cxn modelId="{F53E4D8D-F0BE-4E31-84EE-E1723A9F33A2}" type="presParOf" srcId="{C7289B79-B1B3-473F-9961-FD8D9AAD27D2}" destId="{53344BF1-A6A6-4CD4-B652-C623C839FD03}" srcOrd="2" destOrd="0" presId="urn:microsoft.com/office/officeart/2005/8/layout/radial4"/>
    <dgm:cxn modelId="{F45C6F8C-59E3-4AA7-A349-8FF32C2EDC00}" type="presParOf" srcId="{C7289B79-B1B3-473F-9961-FD8D9AAD27D2}" destId="{FFFBE14C-0E72-4556-A147-CF35513D292C}" srcOrd="3" destOrd="0" presId="urn:microsoft.com/office/officeart/2005/8/layout/radial4"/>
    <dgm:cxn modelId="{263B4540-3756-406C-B8B9-A4CAE9CDFABF}" type="presParOf" srcId="{C7289B79-B1B3-473F-9961-FD8D9AAD27D2}" destId="{50FB4813-B01E-470D-B7D0-222C82D6B2E7}" srcOrd="4" destOrd="0" presId="urn:microsoft.com/office/officeart/2005/8/layout/radial4"/>
    <dgm:cxn modelId="{8FB6C6E8-ACAC-46AD-8EE5-97130E902E57}" type="presParOf" srcId="{C7289B79-B1B3-473F-9961-FD8D9AAD27D2}" destId="{C43C2E1B-5519-46BE-B275-3EBB28125894}" srcOrd="5" destOrd="0" presId="urn:microsoft.com/office/officeart/2005/8/layout/radial4"/>
    <dgm:cxn modelId="{BCC0D1AD-67E9-4C19-8DEC-6D3151853E68}" type="presParOf" srcId="{C7289B79-B1B3-473F-9961-FD8D9AAD27D2}" destId="{8A544A2C-DB07-42C3-8EA0-B5EDB1D4D722}" srcOrd="6" destOrd="0" presId="urn:microsoft.com/office/officeart/2005/8/layout/radial4"/>
    <dgm:cxn modelId="{08890446-D9EF-4CF4-94EF-97B841E41D76}" type="presParOf" srcId="{C7289B79-B1B3-473F-9961-FD8D9AAD27D2}" destId="{00C38C2E-1C6A-4065-AB74-D89D720FE016}" srcOrd="7" destOrd="0" presId="urn:microsoft.com/office/officeart/2005/8/layout/radial4"/>
    <dgm:cxn modelId="{4E816E3B-42A6-4CD7-805E-EF6EB109FBDF}" type="presParOf" srcId="{C7289B79-B1B3-473F-9961-FD8D9AAD27D2}" destId="{58AC1B58-DBFF-4D2B-A200-4ACB3F2EE976}" srcOrd="8" destOrd="0" presId="urn:microsoft.com/office/officeart/2005/8/layout/radial4"/>
    <dgm:cxn modelId="{D6329682-ABD3-44BF-99A2-2A0AC81B629C}" type="presParOf" srcId="{C7289B79-B1B3-473F-9961-FD8D9AAD27D2}" destId="{C6E44BA9-F2F2-4E40-87B3-FC28B0E00817}" srcOrd="9" destOrd="0" presId="urn:microsoft.com/office/officeart/2005/8/layout/radial4"/>
    <dgm:cxn modelId="{5198CAFB-8918-410A-821C-DBAD0F1E22D1}" type="presParOf" srcId="{C7289B79-B1B3-473F-9961-FD8D9AAD27D2}" destId="{FC2F0125-389D-4ECC-8516-C24782E5153F}"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820D53-BB51-487B-8B58-98EC915D9E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912F2487-CFB2-408E-861C-04951CA28459}">
      <dgm:prSet phldrT="[Texto]" custT="1"/>
      <dgm:spPr>
        <a:solidFill>
          <a:schemeClr val="accent2"/>
        </a:solidFill>
      </dgm:spPr>
      <dgm:t>
        <a:bodyPr/>
        <a:lstStyle/>
        <a:p>
          <a:r>
            <a:rPr lang="es-MX" sz="4000" b="1" dirty="0">
              <a:latin typeface="Century Gothic" panose="020B0502020202020204" pitchFamily="34" charset="0"/>
            </a:rPr>
            <a:t>En línea</a:t>
          </a:r>
        </a:p>
      </dgm:t>
    </dgm:pt>
    <dgm:pt modelId="{D7843FBE-B930-424A-A026-8B11BE0BA964}" type="parTrans" cxnId="{1D7E4660-8277-4302-9C1D-86A70F45DA88}">
      <dgm:prSet/>
      <dgm:spPr/>
      <dgm:t>
        <a:bodyPr/>
        <a:lstStyle/>
        <a:p>
          <a:endParaRPr lang="es-MX"/>
        </a:p>
      </dgm:t>
    </dgm:pt>
    <dgm:pt modelId="{E024AAAF-87E2-4473-9B93-9B0732F52A3A}" type="sibTrans" cxnId="{1D7E4660-8277-4302-9C1D-86A70F45DA88}">
      <dgm:prSet/>
      <dgm:spPr/>
      <dgm:t>
        <a:bodyPr/>
        <a:lstStyle/>
        <a:p>
          <a:endParaRPr lang="es-MX"/>
        </a:p>
      </dgm:t>
    </dgm:pt>
    <dgm:pt modelId="{4413F059-2145-4282-B5EC-5D6694FE157C}">
      <dgm:prSet phldrT="[Texto]" custT="1"/>
      <dgm:spPr>
        <a:solidFill>
          <a:schemeClr val="accent2">
            <a:lumMod val="40000"/>
            <a:lumOff val="60000"/>
            <a:alpha val="90000"/>
          </a:schemeClr>
        </a:solidFill>
      </dgm:spPr>
      <dgm:t>
        <a:bodyPr/>
        <a:lstStyle/>
        <a:p>
          <a:pPr>
            <a:buFontTx/>
            <a:buNone/>
          </a:pPr>
          <a:r>
            <a:rPr lang="es-MX" sz="1600" b="0" dirty="0">
              <a:latin typeface="Century Gothic" panose="020B0502020202020204" pitchFamily="34" charset="0"/>
            </a:rPr>
            <a:t>1. Introducción a la Ley de Transparencia, Acceso a la Información Pública y Rendición de Cuentas de la CDMX </a:t>
          </a:r>
          <a:r>
            <a:rPr lang="es-MX" sz="1600" b="0" dirty="0">
              <a:solidFill>
                <a:schemeClr val="tx1"/>
              </a:solidFill>
              <a:latin typeface="Century Gothic" panose="020B0502020202020204" pitchFamily="34" charset="0"/>
            </a:rPr>
            <a:t>(Renovado)</a:t>
          </a:r>
        </a:p>
      </dgm:t>
    </dgm:pt>
    <dgm:pt modelId="{8CBF907A-E077-4B8C-93E0-509AFF3E5AE9}" type="parTrans" cxnId="{4C1A8BCE-A4B7-48B7-8D70-83171BED0E0B}">
      <dgm:prSet/>
      <dgm:spPr/>
      <dgm:t>
        <a:bodyPr/>
        <a:lstStyle/>
        <a:p>
          <a:endParaRPr lang="es-MX"/>
        </a:p>
      </dgm:t>
    </dgm:pt>
    <dgm:pt modelId="{48C42A14-2807-47EF-9E7A-0D277E793D4C}" type="sibTrans" cxnId="{4C1A8BCE-A4B7-48B7-8D70-83171BED0E0B}">
      <dgm:prSet/>
      <dgm:spPr/>
      <dgm:t>
        <a:bodyPr/>
        <a:lstStyle/>
        <a:p>
          <a:endParaRPr lang="es-MX"/>
        </a:p>
      </dgm:t>
    </dgm:pt>
    <dgm:pt modelId="{FF72C6EC-5AC1-4D7A-8D21-D20E3DD335C1}">
      <dgm:prSet phldrT="[Texto]" custT="1"/>
      <dgm:spPr>
        <a:solidFill>
          <a:schemeClr val="accent2">
            <a:lumMod val="40000"/>
            <a:lumOff val="60000"/>
            <a:alpha val="90000"/>
          </a:schemeClr>
        </a:solidFill>
      </dgm:spPr>
      <dgm:t>
        <a:bodyPr/>
        <a:lstStyle/>
        <a:p>
          <a:pPr>
            <a:buFontTx/>
            <a:buNone/>
          </a:pPr>
          <a:r>
            <a:rPr lang="es-MX" sz="1600" b="0" dirty="0">
              <a:latin typeface="Century Gothic" panose="020B0502020202020204" pitchFamily="34" charset="0"/>
            </a:rPr>
            <a:t>2. Introducción a la Protección de Datos Personales en Posesión de Sujetos Obligados de la CDMX</a:t>
          </a:r>
        </a:p>
      </dgm:t>
    </dgm:pt>
    <dgm:pt modelId="{AF6B0FB4-6E24-419A-B99C-F80037196D0D}" type="parTrans" cxnId="{34863257-3A96-428E-A6FB-5A5D8B83990B}">
      <dgm:prSet/>
      <dgm:spPr/>
      <dgm:t>
        <a:bodyPr/>
        <a:lstStyle/>
        <a:p>
          <a:endParaRPr lang="es-MX"/>
        </a:p>
      </dgm:t>
    </dgm:pt>
    <dgm:pt modelId="{5D3D84C4-043B-4879-8CDF-9FDA33C9E540}" type="sibTrans" cxnId="{34863257-3A96-428E-A6FB-5A5D8B83990B}">
      <dgm:prSet/>
      <dgm:spPr/>
      <dgm:t>
        <a:bodyPr/>
        <a:lstStyle/>
        <a:p>
          <a:endParaRPr lang="es-MX"/>
        </a:p>
      </dgm:t>
    </dgm:pt>
    <dgm:pt modelId="{B4AE81B7-EDB8-443E-B0EF-35E70E19904F}">
      <dgm:prSet phldrT="[Texto]" custT="1"/>
      <dgm:spPr>
        <a:solidFill>
          <a:schemeClr val="accent2">
            <a:lumMod val="40000"/>
            <a:lumOff val="60000"/>
            <a:alpha val="90000"/>
          </a:schemeClr>
        </a:solidFill>
      </dgm:spPr>
      <dgm:t>
        <a:bodyPr/>
        <a:lstStyle/>
        <a:p>
          <a:pPr>
            <a:buFontTx/>
            <a:buNone/>
          </a:pPr>
          <a:r>
            <a:rPr lang="es-MX" sz="1600" b="0" dirty="0">
              <a:latin typeface="Century Gothic" panose="020B0502020202020204" pitchFamily="34" charset="0"/>
            </a:rPr>
            <a:t>3. Solicitudes de Acceso a la Información y Recurso de Revisión</a:t>
          </a:r>
        </a:p>
      </dgm:t>
    </dgm:pt>
    <dgm:pt modelId="{34E60EA0-86F7-404F-BEEC-DE62BF5615FF}" type="parTrans" cxnId="{5DE4B261-139E-49E5-956A-9D5F12EF39FF}">
      <dgm:prSet/>
      <dgm:spPr/>
      <dgm:t>
        <a:bodyPr/>
        <a:lstStyle/>
        <a:p>
          <a:endParaRPr lang="es-MX"/>
        </a:p>
      </dgm:t>
    </dgm:pt>
    <dgm:pt modelId="{66ABD984-3E9D-4DF1-991A-7D75CD93A0BD}" type="sibTrans" cxnId="{5DE4B261-139E-49E5-956A-9D5F12EF39FF}">
      <dgm:prSet/>
      <dgm:spPr/>
      <dgm:t>
        <a:bodyPr/>
        <a:lstStyle/>
        <a:p>
          <a:endParaRPr lang="es-MX"/>
        </a:p>
      </dgm:t>
    </dgm:pt>
    <dgm:pt modelId="{C1176CA2-F00E-4331-BD35-66ED68348BB7}">
      <dgm:prSet phldrT="[Texto]" custT="1"/>
      <dgm:spPr>
        <a:solidFill>
          <a:schemeClr val="accent2">
            <a:lumMod val="40000"/>
            <a:lumOff val="60000"/>
            <a:alpha val="90000"/>
          </a:schemeClr>
        </a:solidFill>
      </dgm:spPr>
      <dgm:t>
        <a:bodyPr/>
        <a:lstStyle/>
        <a:p>
          <a:pPr>
            <a:buFontTx/>
            <a:buNone/>
          </a:pPr>
          <a:r>
            <a:rPr lang="es-MX" sz="1600" b="0" dirty="0">
              <a:latin typeface="Century Gothic" panose="020B0502020202020204" pitchFamily="34" charset="0"/>
            </a:rPr>
            <a:t>5. Ética Pública</a:t>
          </a:r>
        </a:p>
      </dgm:t>
    </dgm:pt>
    <dgm:pt modelId="{7D9CAA6F-A100-4879-BCFC-C494DD6D360A}" type="parTrans" cxnId="{21ACC9F2-B958-4CB9-878E-FEA3B7AB2390}">
      <dgm:prSet/>
      <dgm:spPr/>
      <dgm:t>
        <a:bodyPr/>
        <a:lstStyle/>
        <a:p>
          <a:endParaRPr lang="es-MX"/>
        </a:p>
      </dgm:t>
    </dgm:pt>
    <dgm:pt modelId="{14ADFDF4-896A-4851-88B3-1F1E94660322}" type="sibTrans" cxnId="{21ACC9F2-B958-4CB9-878E-FEA3B7AB2390}">
      <dgm:prSet/>
      <dgm:spPr/>
      <dgm:t>
        <a:bodyPr/>
        <a:lstStyle/>
        <a:p>
          <a:endParaRPr lang="es-MX"/>
        </a:p>
      </dgm:t>
    </dgm:pt>
    <dgm:pt modelId="{71ED41BA-8246-4521-A68C-BFA8DFF6F773}">
      <dgm:prSet phldrT="[Texto]" custT="1"/>
      <dgm:spPr>
        <a:solidFill>
          <a:schemeClr val="accent2">
            <a:lumMod val="40000"/>
            <a:lumOff val="60000"/>
            <a:alpha val="90000"/>
          </a:schemeClr>
        </a:solidFill>
      </dgm:spPr>
      <dgm:t>
        <a:bodyPr/>
        <a:lstStyle/>
        <a:p>
          <a:pPr>
            <a:buFontTx/>
            <a:buNone/>
          </a:pPr>
          <a:r>
            <a:rPr lang="es-MX" sz="1600" b="0" dirty="0">
              <a:latin typeface="Century Gothic" panose="020B0502020202020204" pitchFamily="34" charset="0"/>
            </a:rPr>
            <a:t>4. Introducción a la Organización de Archivos</a:t>
          </a:r>
        </a:p>
      </dgm:t>
    </dgm:pt>
    <dgm:pt modelId="{3637014B-FAB2-4D96-9F60-022287A0663B}" type="parTrans" cxnId="{A638C346-37A6-4C51-A057-484073A3F7FD}">
      <dgm:prSet/>
      <dgm:spPr/>
      <dgm:t>
        <a:bodyPr/>
        <a:lstStyle/>
        <a:p>
          <a:endParaRPr lang="es-MX"/>
        </a:p>
      </dgm:t>
    </dgm:pt>
    <dgm:pt modelId="{99A2E573-7E5E-4AEC-A2F3-E2DF8B41372B}" type="sibTrans" cxnId="{A638C346-37A6-4C51-A057-484073A3F7FD}">
      <dgm:prSet/>
      <dgm:spPr/>
      <dgm:t>
        <a:bodyPr/>
        <a:lstStyle/>
        <a:p>
          <a:endParaRPr lang="es-MX"/>
        </a:p>
      </dgm:t>
    </dgm:pt>
    <dgm:pt modelId="{D0D750AB-4433-4C47-8C7D-B0B06BAAC03B}">
      <dgm:prSet phldrT="[Texto]" custT="1"/>
      <dgm:spPr>
        <a:solidFill>
          <a:schemeClr val="accent2">
            <a:lumMod val="40000"/>
            <a:lumOff val="60000"/>
            <a:alpha val="90000"/>
          </a:schemeClr>
        </a:solidFill>
      </dgm:spPr>
      <dgm:t>
        <a:bodyPr/>
        <a:lstStyle/>
        <a:p>
          <a:pPr>
            <a:buFontTx/>
            <a:buNone/>
          </a:pPr>
          <a:endParaRPr lang="es-MX" sz="1400" b="0" dirty="0">
            <a:latin typeface="Century Gothic" panose="020B0502020202020204" pitchFamily="34" charset="0"/>
          </a:endParaRPr>
        </a:p>
      </dgm:t>
    </dgm:pt>
    <dgm:pt modelId="{43CA4CCF-88D6-4EC0-8A19-1C1777DCF9A8}" type="parTrans" cxnId="{C50DF861-92E9-4DEE-8D60-DF1267B952B5}">
      <dgm:prSet/>
      <dgm:spPr/>
      <dgm:t>
        <a:bodyPr/>
        <a:lstStyle/>
        <a:p>
          <a:endParaRPr lang="es-MX"/>
        </a:p>
      </dgm:t>
    </dgm:pt>
    <dgm:pt modelId="{8DF77274-C06B-44CA-9474-654184D83040}" type="sibTrans" cxnId="{C50DF861-92E9-4DEE-8D60-DF1267B952B5}">
      <dgm:prSet/>
      <dgm:spPr/>
      <dgm:t>
        <a:bodyPr/>
        <a:lstStyle/>
        <a:p>
          <a:endParaRPr lang="es-MX"/>
        </a:p>
      </dgm:t>
    </dgm:pt>
    <dgm:pt modelId="{F74E3B15-26FD-4EDD-9E48-0A8D044908D3}" type="pres">
      <dgm:prSet presAssocID="{C2820D53-BB51-487B-8B58-98EC915D9EB5}" presName="Name0" presStyleCnt="0">
        <dgm:presLayoutVars>
          <dgm:dir/>
          <dgm:animLvl val="lvl"/>
          <dgm:resizeHandles val="exact"/>
        </dgm:presLayoutVars>
      </dgm:prSet>
      <dgm:spPr/>
    </dgm:pt>
    <dgm:pt modelId="{A7A773DC-4587-4D2C-8A42-E07E3C8CD631}" type="pres">
      <dgm:prSet presAssocID="{912F2487-CFB2-408E-861C-04951CA28459}" presName="composite" presStyleCnt="0"/>
      <dgm:spPr/>
    </dgm:pt>
    <dgm:pt modelId="{A48E4037-4076-419F-A9CC-A78510B5D323}" type="pres">
      <dgm:prSet presAssocID="{912F2487-CFB2-408E-861C-04951CA28459}" presName="parTx" presStyleLbl="alignNode1" presStyleIdx="0" presStyleCnt="1" custScaleX="113469" custScaleY="192797" custLinFactNeighborX="3191" custLinFactNeighborY="-51819">
        <dgm:presLayoutVars>
          <dgm:chMax val="0"/>
          <dgm:chPref val="0"/>
          <dgm:bulletEnabled val="1"/>
        </dgm:presLayoutVars>
      </dgm:prSet>
      <dgm:spPr/>
    </dgm:pt>
    <dgm:pt modelId="{CD71E12D-04E5-4691-A7EB-91192956ECEA}" type="pres">
      <dgm:prSet presAssocID="{912F2487-CFB2-408E-861C-04951CA28459}" presName="desTx" presStyleLbl="alignAccFollowNode1" presStyleIdx="0" presStyleCnt="1" custScaleX="114038" custScaleY="102182" custLinFactNeighborX="79" custLinFactNeighborY="8591">
        <dgm:presLayoutVars>
          <dgm:bulletEnabled val="1"/>
        </dgm:presLayoutVars>
      </dgm:prSet>
      <dgm:spPr/>
    </dgm:pt>
  </dgm:ptLst>
  <dgm:cxnLst>
    <dgm:cxn modelId="{727CEA40-424D-494D-B256-7A40CBC69E48}" type="presOf" srcId="{71ED41BA-8246-4521-A68C-BFA8DFF6F773}" destId="{CD71E12D-04E5-4691-A7EB-91192956ECEA}" srcOrd="0" destOrd="3" presId="urn:microsoft.com/office/officeart/2005/8/layout/hList1"/>
    <dgm:cxn modelId="{1D7E4660-8277-4302-9C1D-86A70F45DA88}" srcId="{C2820D53-BB51-487B-8B58-98EC915D9EB5}" destId="{912F2487-CFB2-408E-861C-04951CA28459}" srcOrd="0" destOrd="0" parTransId="{D7843FBE-B930-424A-A026-8B11BE0BA964}" sibTransId="{E024AAAF-87E2-4473-9B93-9B0732F52A3A}"/>
    <dgm:cxn modelId="{5DE4B261-139E-49E5-956A-9D5F12EF39FF}" srcId="{912F2487-CFB2-408E-861C-04951CA28459}" destId="{B4AE81B7-EDB8-443E-B0EF-35E70E19904F}" srcOrd="2" destOrd="0" parTransId="{34E60EA0-86F7-404F-BEEC-DE62BF5615FF}" sibTransId="{66ABD984-3E9D-4DF1-991A-7D75CD93A0BD}"/>
    <dgm:cxn modelId="{C50DF861-92E9-4DEE-8D60-DF1267B952B5}" srcId="{912F2487-CFB2-408E-861C-04951CA28459}" destId="{D0D750AB-4433-4C47-8C7D-B0B06BAAC03B}" srcOrd="5" destOrd="0" parTransId="{43CA4CCF-88D6-4EC0-8A19-1C1777DCF9A8}" sibTransId="{8DF77274-C06B-44CA-9474-654184D83040}"/>
    <dgm:cxn modelId="{34B5C062-7E53-4196-9489-30A3F6E519DD}" type="presOf" srcId="{C2820D53-BB51-487B-8B58-98EC915D9EB5}" destId="{F74E3B15-26FD-4EDD-9E48-0A8D044908D3}" srcOrd="0" destOrd="0" presId="urn:microsoft.com/office/officeart/2005/8/layout/hList1"/>
    <dgm:cxn modelId="{A638C346-37A6-4C51-A057-484073A3F7FD}" srcId="{912F2487-CFB2-408E-861C-04951CA28459}" destId="{71ED41BA-8246-4521-A68C-BFA8DFF6F773}" srcOrd="3" destOrd="0" parTransId="{3637014B-FAB2-4D96-9F60-022287A0663B}" sibTransId="{99A2E573-7E5E-4AEC-A2F3-E2DF8B41372B}"/>
    <dgm:cxn modelId="{6E265968-FF2D-4304-9225-D5B11B4FCEBD}" type="presOf" srcId="{FF72C6EC-5AC1-4D7A-8D21-D20E3DD335C1}" destId="{CD71E12D-04E5-4691-A7EB-91192956ECEA}" srcOrd="0" destOrd="1" presId="urn:microsoft.com/office/officeart/2005/8/layout/hList1"/>
    <dgm:cxn modelId="{2000606A-5810-4B15-AC2A-338AC4A72300}" type="presOf" srcId="{4413F059-2145-4282-B5EC-5D6694FE157C}" destId="{CD71E12D-04E5-4691-A7EB-91192956ECEA}" srcOrd="0" destOrd="0" presId="urn:microsoft.com/office/officeart/2005/8/layout/hList1"/>
    <dgm:cxn modelId="{34863257-3A96-428E-A6FB-5A5D8B83990B}" srcId="{912F2487-CFB2-408E-861C-04951CA28459}" destId="{FF72C6EC-5AC1-4D7A-8D21-D20E3DD335C1}" srcOrd="1" destOrd="0" parTransId="{AF6B0FB4-6E24-419A-B99C-F80037196D0D}" sibTransId="{5D3D84C4-043B-4879-8CDF-9FDA33C9E540}"/>
    <dgm:cxn modelId="{74CFBB77-6172-435A-BA7B-5560F15E5724}" type="presOf" srcId="{D0D750AB-4433-4C47-8C7D-B0B06BAAC03B}" destId="{CD71E12D-04E5-4691-A7EB-91192956ECEA}" srcOrd="0" destOrd="5" presId="urn:microsoft.com/office/officeart/2005/8/layout/hList1"/>
    <dgm:cxn modelId="{11543C9E-A890-4DEF-A372-C1928737F7B5}" type="presOf" srcId="{B4AE81B7-EDB8-443E-B0EF-35E70E19904F}" destId="{CD71E12D-04E5-4691-A7EB-91192956ECEA}" srcOrd="0" destOrd="2" presId="urn:microsoft.com/office/officeart/2005/8/layout/hList1"/>
    <dgm:cxn modelId="{236B3FB2-7695-407F-8AE6-E3DA6B68BA9E}" type="presOf" srcId="{912F2487-CFB2-408E-861C-04951CA28459}" destId="{A48E4037-4076-419F-A9CC-A78510B5D323}" srcOrd="0" destOrd="0" presId="urn:microsoft.com/office/officeart/2005/8/layout/hList1"/>
    <dgm:cxn modelId="{4C1A8BCE-A4B7-48B7-8D70-83171BED0E0B}" srcId="{912F2487-CFB2-408E-861C-04951CA28459}" destId="{4413F059-2145-4282-B5EC-5D6694FE157C}" srcOrd="0" destOrd="0" parTransId="{8CBF907A-E077-4B8C-93E0-509AFF3E5AE9}" sibTransId="{48C42A14-2807-47EF-9E7A-0D277E793D4C}"/>
    <dgm:cxn modelId="{9B3737D5-0A01-49B9-AD45-A9DCDEAEC268}" type="presOf" srcId="{C1176CA2-F00E-4331-BD35-66ED68348BB7}" destId="{CD71E12D-04E5-4691-A7EB-91192956ECEA}" srcOrd="0" destOrd="4" presId="urn:microsoft.com/office/officeart/2005/8/layout/hList1"/>
    <dgm:cxn modelId="{21ACC9F2-B958-4CB9-878E-FEA3B7AB2390}" srcId="{912F2487-CFB2-408E-861C-04951CA28459}" destId="{C1176CA2-F00E-4331-BD35-66ED68348BB7}" srcOrd="4" destOrd="0" parTransId="{7D9CAA6F-A100-4879-BCFC-C494DD6D360A}" sibTransId="{14ADFDF4-896A-4851-88B3-1F1E94660322}"/>
    <dgm:cxn modelId="{0F187B13-C2F6-4E1A-BA91-751741EBF28F}" type="presParOf" srcId="{F74E3B15-26FD-4EDD-9E48-0A8D044908D3}" destId="{A7A773DC-4587-4D2C-8A42-E07E3C8CD631}" srcOrd="0" destOrd="0" presId="urn:microsoft.com/office/officeart/2005/8/layout/hList1"/>
    <dgm:cxn modelId="{527D764F-FF5D-47C2-8DE2-87DA74E5583E}" type="presParOf" srcId="{A7A773DC-4587-4D2C-8A42-E07E3C8CD631}" destId="{A48E4037-4076-419F-A9CC-A78510B5D323}" srcOrd="0" destOrd="0" presId="urn:microsoft.com/office/officeart/2005/8/layout/hList1"/>
    <dgm:cxn modelId="{EBB905A4-57CA-4EB4-9FDE-C3F2B85F8611}" type="presParOf" srcId="{A7A773DC-4587-4D2C-8A42-E07E3C8CD631}" destId="{CD71E12D-04E5-4691-A7EB-91192956ECEA}" srcOrd="1" destOrd="0" presId="urn:microsoft.com/office/officeart/2005/8/layout/hList1"/>
  </dgm:cxnLst>
  <dgm:bg>
    <a:solidFill>
      <a:schemeClr val="accent2">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2820D53-BB51-487B-8B58-98EC915D9E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912F2487-CFB2-408E-861C-04951CA28459}">
      <dgm:prSet phldrT="[Texto]" custT="1"/>
      <dgm:spPr>
        <a:solidFill>
          <a:schemeClr val="accent2">
            <a:lumMod val="75000"/>
          </a:schemeClr>
        </a:solidFill>
      </dgm:spPr>
      <dgm:t>
        <a:bodyPr/>
        <a:lstStyle/>
        <a:p>
          <a:r>
            <a:rPr lang="es-MX" sz="2800" b="1" dirty="0">
              <a:latin typeface="Century Gothic" panose="020B0502020202020204" pitchFamily="34" charset="0"/>
            </a:rPr>
            <a:t>Aula virtual en tiempo real</a:t>
          </a:r>
        </a:p>
      </dgm:t>
    </dgm:pt>
    <dgm:pt modelId="{D7843FBE-B930-424A-A026-8B11BE0BA964}" type="parTrans" cxnId="{1D7E4660-8277-4302-9C1D-86A70F45DA88}">
      <dgm:prSet/>
      <dgm:spPr/>
      <dgm:t>
        <a:bodyPr/>
        <a:lstStyle/>
        <a:p>
          <a:endParaRPr lang="es-MX"/>
        </a:p>
      </dgm:t>
    </dgm:pt>
    <dgm:pt modelId="{E024AAAF-87E2-4473-9B93-9B0732F52A3A}" type="sibTrans" cxnId="{1D7E4660-8277-4302-9C1D-86A70F45DA88}">
      <dgm:prSet/>
      <dgm:spPr/>
      <dgm:t>
        <a:bodyPr/>
        <a:lstStyle/>
        <a:p>
          <a:endParaRPr lang="es-MX"/>
        </a:p>
      </dgm:t>
    </dgm:pt>
    <dgm:pt modelId="{4413F059-2145-4282-B5EC-5D6694FE157C}">
      <dgm:prSet phldrT="[Texto]" custT="1"/>
      <dgm:spPr>
        <a:solidFill>
          <a:srgbClr val="DFC9EF">
            <a:alpha val="90000"/>
          </a:srgbClr>
        </a:solidFill>
      </dgm:spPr>
      <dgm:t>
        <a:bodyPr/>
        <a:lstStyle/>
        <a:p>
          <a:pPr>
            <a:buFontTx/>
            <a:buNone/>
          </a:pPr>
          <a:r>
            <a:rPr lang="es-MX" sz="2000" b="0" dirty="0">
              <a:latin typeface="Century Gothic" panose="020B0502020202020204" pitchFamily="34" charset="0"/>
            </a:rPr>
            <a:t>1. </a:t>
          </a:r>
          <a:r>
            <a:rPr lang="es-ES" sz="1800" b="0" dirty="0">
              <a:latin typeface="Century Gothic" panose="020B0502020202020204" pitchFamily="34" charset="0"/>
              <a:cs typeface="Arial" panose="020B0604020202020204" pitchFamily="34" charset="0"/>
            </a:rPr>
            <a:t>Clasificación de Información y Elaboración de Versiones Públicas</a:t>
          </a:r>
          <a:endParaRPr lang="es-MX" sz="1800" b="0" dirty="0">
            <a:solidFill>
              <a:schemeClr val="tx1"/>
            </a:solidFill>
            <a:latin typeface="Century Gothic" panose="020B0502020202020204" pitchFamily="34" charset="0"/>
          </a:endParaRPr>
        </a:p>
      </dgm:t>
    </dgm:pt>
    <dgm:pt modelId="{8CBF907A-E077-4B8C-93E0-509AFF3E5AE9}" type="parTrans" cxnId="{4C1A8BCE-A4B7-48B7-8D70-83171BED0E0B}">
      <dgm:prSet/>
      <dgm:spPr/>
      <dgm:t>
        <a:bodyPr/>
        <a:lstStyle/>
        <a:p>
          <a:endParaRPr lang="es-MX"/>
        </a:p>
      </dgm:t>
    </dgm:pt>
    <dgm:pt modelId="{48C42A14-2807-47EF-9E7A-0D277E793D4C}" type="sibTrans" cxnId="{4C1A8BCE-A4B7-48B7-8D70-83171BED0E0B}">
      <dgm:prSet/>
      <dgm:spPr/>
      <dgm:t>
        <a:bodyPr/>
        <a:lstStyle/>
        <a:p>
          <a:endParaRPr lang="es-MX"/>
        </a:p>
      </dgm:t>
    </dgm:pt>
    <dgm:pt modelId="{D0D750AB-4433-4C47-8C7D-B0B06BAAC03B}">
      <dgm:prSet phldrT="[Texto]" custT="1"/>
      <dgm:spPr>
        <a:solidFill>
          <a:srgbClr val="DFC9EF">
            <a:alpha val="90000"/>
          </a:srgbClr>
        </a:solidFill>
      </dgm:spPr>
      <dgm:t>
        <a:bodyPr/>
        <a:lstStyle/>
        <a:p>
          <a:pPr>
            <a:buFontTx/>
            <a:buNone/>
          </a:pPr>
          <a:endParaRPr lang="es-MX" sz="2000" b="0" dirty="0">
            <a:latin typeface="Century Gothic" panose="020B0502020202020204" pitchFamily="34" charset="0"/>
          </a:endParaRPr>
        </a:p>
      </dgm:t>
    </dgm:pt>
    <dgm:pt modelId="{43CA4CCF-88D6-4EC0-8A19-1C1777DCF9A8}" type="parTrans" cxnId="{C50DF861-92E9-4DEE-8D60-DF1267B952B5}">
      <dgm:prSet/>
      <dgm:spPr/>
      <dgm:t>
        <a:bodyPr/>
        <a:lstStyle/>
        <a:p>
          <a:endParaRPr lang="es-MX"/>
        </a:p>
      </dgm:t>
    </dgm:pt>
    <dgm:pt modelId="{8DF77274-C06B-44CA-9474-654184D83040}" type="sibTrans" cxnId="{C50DF861-92E9-4DEE-8D60-DF1267B952B5}">
      <dgm:prSet/>
      <dgm:spPr/>
      <dgm:t>
        <a:bodyPr/>
        <a:lstStyle/>
        <a:p>
          <a:endParaRPr lang="es-MX"/>
        </a:p>
      </dgm:t>
    </dgm:pt>
    <dgm:pt modelId="{621BDF49-A466-4CAF-9CE5-1D76DE729CF2}">
      <dgm:prSet custT="1"/>
      <dgm:spPr/>
      <dgm:t>
        <a:bodyPr/>
        <a:lstStyle/>
        <a:p>
          <a:pPr>
            <a:buFontTx/>
            <a:buNone/>
          </a:pPr>
          <a:r>
            <a:rPr lang="es-ES" sz="1800" b="0" dirty="0">
              <a:latin typeface="Century Gothic" panose="020B0502020202020204" pitchFamily="34" charset="0"/>
              <a:cs typeface="Arial" panose="020B0604020202020204" pitchFamily="34" charset="0"/>
            </a:rPr>
            <a:t>2. Prueba de Daño</a:t>
          </a:r>
          <a:endParaRPr lang="es-MX" sz="1800" b="0" dirty="0"/>
        </a:p>
      </dgm:t>
    </dgm:pt>
    <dgm:pt modelId="{0ADADCBA-5740-473F-A105-4A992779982B}" type="parTrans" cxnId="{8AE41FB7-9F7F-45C7-B4FE-AEB55F3EA027}">
      <dgm:prSet/>
      <dgm:spPr/>
      <dgm:t>
        <a:bodyPr/>
        <a:lstStyle/>
        <a:p>
          <a:endParaRPr lang="es-MX"/>
        </a:p>
      </dgm:t>
    </dgm:pt>
    <dgm:pt modelId="{C4F65CFC-09DA-4BD7-AF4D-80891EA72443}" type="sibTrans" cxnId="{8AE41FB7-9F7F-45C7-B4FE-AEB55F3EA027}">
      <dgm:prSet/>
      <dgm:spPr/>
      <dgm:t>
        <a:bodyPr/>
        <a:lstStyle/>
        <a:p>
          <a:endParaRPr lang="es-MX"/>
        </a:p>
      </dgm:t>
    </dgm:pt>
    <dgm:pt modelId="{3AA3995B-6384-4433-8D58-0A14A67EDE86}">
      <dgm:prSet custT="1"/>
      <dgm:spPr/>
      <dgm:t>
        <a:bodyPr/>
        <a:lstStyle/>
        <a:p>
          <a:pPr>
            <a:buFontTx/>
            <a:buNone/>
          </a:pPr>
          <a:r>
            <a:rPr lang="es-ES" sz="1800" b="0" dirty="0">
              <a:latin typeface="Century Gothic" panose="020B0502020202020204" pitchFamily="34" charset="0"/>
              <a:cs typeface="Arial" panose="020B0604020202020204" pitchFamily="34" charset="0"/>
            </a:rPr>
            <a:t>3. Aviso de privacidad</a:t>
          </a:r>
          <a:endParaRPr lang="es-MX" sz="1800" b="0" dirty="0">
            <a:latin typeface="Century Gothic" panose="020B0502020202020204" pitchFamily="34" charset="0"/>
          </a:endParaRPr>
        </a:p>
      </dgm:t>
    </dgm:pt>
    <dgm:pt modelId="{2B4D7426-7C19-4BF2-9DF2-3DED2CBC3038}" type="parTrans" cxnId="{BD78498F-E1F4-4039-B5C5-15FE6B6F3050}">
      <dgm:prSet/>
      <dgm:spPr/>
      <dgm:t>
        <a:bodyPr/>
        <a:lstStyle/>
        <a:p>
          <a:endParaRPr lang="es-MX"/>
        </a:p>
      </dgm:t>
    </dgm:pt>
    <dgm:pt modelId="{7288AD2A-A0C3-41F9-83A8-F15A2ED55CB2}" type="sibTrans" cxnId="{BD78498F-E1F4-4039-B5C5-15FE6B6F3050}">
      <dgm:prSet/>
      <dgm:spPr/>
      <dgm:t>
        <a:bodyPr/>
        <a:lstStyle/>
        <a:p>
          <a:endParaRPr lang="es-MX"/>
        </a:p>
      </dgm:t>
    </dgm:pt>
    <dgm:pt modelId="{E639804D-1462-4B6D-AD6D-11C0190A408D}">
      <dgm:prSet custT="1"/>
      <dgm:spPr/>
      <dgm:t>
        <a:bodyPr/>
        <a:lstStyle/>
        <a:p>
          <a:pPr>
            <a:buFontTx/>
            <a:buNone/>
          </a:pPr>
          <a:r>
            <a:rPr lang="es-MX" sz="1800" b="0" dirty="0">
              <a:latin typeface="Century Gothic" panose="020B0502020202020204" pitchFamily="34" charset="0"/>
            </a:rPr>
            <a:t>4. Transparencia proactiva</a:t>
          </a:r>
        </a:p>
      </dgm:t>
    </dgm:pt>
    <dgm:pt modelId="{2F9CB7BF-00E7-4401-85AC-DC904D0A9920}" type="parTrans" cxnId="{722BA41C-B0FF-4977-A40B-8C66A3A48EDE}">
      <dgm:prSet/>
      <dgm:spPr/>
      <dgm:t>
        <a:bodyPr/>
        <a:lstStyle/>
        <a:p>
          <a:endParaRPr lang="es-MX"/>
        </a:p>
      </dgm:t>
    </dgm:pt>
    <dgm:pt modelId="{6C4E0F78-B750-4F2E-B29B-BE801DFF4AFD}" type="sibTrans" cxnId="{722BA41C-B0FF-4977-A40B-8C66A3A48EDE}">
      <dgm:prSet/>
      <dgm:spPr/>
      <dgm:t>
        <a:bodyPr/>
        <a:lstStyle/>
        <a:p>
          <a:endParaRPr lang="es-MX"/>
        </a:p>
      </dgm:t>
    </dgm:pt>
    <dgm:pt modelId="{CD18A946-B496-4FBB-85AF-CAE42F5D3A0A}">
      <dgm:prSet custT="1"/>
      <dgm:spPr/>
      <dgm:t>
        <a:bodyPr/>
        <a:lstStyle/>
        <a:p>
          <a:pPr>
            <a:buFontTx/>
            <a:buNone/>
          </a:pPr>
          <a:r>
            <a:rPr lang="es-MX" sz="1800" b="1" dirty="0">
              <a:latin typeface="Century Gothic" panose="020B0502020202020204" pitchFamily="34" charset="0"/>
            </a:rPr>
            <a:t>5. El INFOCDMX en el marco del SNT (Próximamente)</a:t>
          </a:r>
        </a:p>
      </dgm:t>
    </dgm:pt>
    <dgm:pt modelId="{FD8DD972-403A-456E-A903-C81E11866950}" type="parTrans" cxnId="{F7C07163-7C5D-4C1B-AEDA-97CB4D98DF98}">
      <dgm:prSet/>
      <dgm:spPr/>
      <dgm:t>
        <a:bodyPr/>
        <a:lstStyle/>
        <a:p>
          <a:endParaRPr lang="es-MX"/>
        </a:p>
      </dgm:t>
    </dgm:pt>
    <dgm:pt modelId="{E140E444-8F2C-4BDE-9BBB-3459491CEC78}" type="sibTrans" cxnId="{F7C07163-7C5D-4C1B-AEDA-97CB4D98DF98}">
      <dgm:prSet/>
      <dgm:spPr/>
      <dgm:t>
        <a:bodyPr/>
        <a:lstStyle/>
        <a:p>
          <a:endParaRPr lang="es-MX"/>
        </a:p>
      </dgm:t>
    </dgm:pt>
    <dgm:pt modelId="{F74E3B15-26FD-4EDD-9E48-0A8D044908D3}" type="pres">
      <dgm:prSet presAssocID="{C2820D53-BB51-487B-8B58-98EC915D9EB5}" presName="Name0" presStyleCnt="0">
        <dgm:presLayoutVars>
          <dgm:dir/>
          <dgm:animLvl val="lvl"/>
          <dgm:resizeHandles val="exact"/>
        </dgm:presLayoutVars>
      </dgm:prSet>
      <dgm:spPr/>
    </dgm:pt>
    <dgm:pt modelId="{A7A773DC-4587-4D2C-8A42-E07E3C8CD631}" type="pres">
      <dgm:prSet presAssocID="{912F2487-CFB2-408E-861C-04951CA28459}" presName="composite" presStyleCnt="0"/>
      <dgm:spPr/>
    </dgm:pt>
    <dgm:pt modelId="{A48E4037-4076-419F-A9CC-A78510B5D323}" type="pres">
      <dgm:prSet presAssocID="{912F2487-CFB2-408E-861C-04951CA28459}" presName="parTx" presStyleLbl="alignNode1" presStyleIdx="0" presStyleCnt="1" custScaleX="113469" custScaleY="153095" custLinFactY="-8607" custLinFactNeighborX="4691" custLinFactNeighborY="-100000">
        <dgm:presLayoutVars>
          <dgm:chMax val="0"/>
          <dgm:chPref val="0"/>
          <dgm:bulletEnabled val="1"/>
        </dgm:presLayoutVars>
      </dgm:prSet>
      <dgm:spPr/>
    </dgm:pt>
    <dgm:pt modelId="{CD71E12D-04E5-4691-A7EB-91192956ECEA}" type="pres">
      <dgm:prSet presAssocID="{912F2487-CFB2-408E-861C-04951CA28459}" presName="desTx" presStyleLbl="alignAccFollowNode1" presStyleIdx="0" presStyleCnt="1" custScaleX="114038" custScaleY="95743" custLinFactNeighborX="79" custLinFactNeighborY="8591">
        <dgm:presLayoutVars>
          <dgm:bulletEnabled val="1"/>
        </dgm:presLayoutVars>
      </dgm:prSet>
      <dgm:spPr/>
    </dgm:pt>
  </dgm:ptLst>
  <dgm:cxnLst>
    <dgm:cxn modelId="{A550F618-5E91-4D90-84C0-49EED4A5CDCD}" type="presOf" srcId="{E639804D-1462-4B6D-AD6D-11C0190A408D}" destId="{CD71E12D-04E5-4691-A7EB-91192956ECEA}" srcOrd="0" destOrd="3" presId="urn:microsoft.com/office/officeart/2005/8/layout/hList1"/>
    <dgm:cxn modelId="{722BA41C-B0FF-4977-A40B-8C66A3A48EDE}" srcId="{912F2487-CFB2-408E-861C-04951CA28459}" destId="{E639804D-1462-4B6D-AD6D-11C0190A408D}" srcOrd="3" destOrd="0" parTransId="{2F9CB7BF-00E7-4401-85AC-DC904D0A9920}" sibTransId="{6C4E0F78-B750-4F2E-B29B-BE801DFF4AFD}"/>
    <dgm:cxn modelId="{1D7E4660-8277-4302-9C1D-86A70F45DA88}" srcId="{C2820D53-BB51-487B-8B58-98EC915D9EB5}" destId="{912F2487-CFB2-408E-861C-04951CA28459}" srcOrd="0" destOrd="0" parTransId="{D7843FBE-B930-424A-A026-8B11BE0BA964}" sibTransId="{E024AAAF-87E2-4473-9B93-9B0732F52A3A}"/>
    <dgm:cxn modelId="{C50DF861-92E9-4DEE-8D60-DF1267B952B5}" srcId="{912F2487-CFB2-408E-861C-04951CA28459}" destId="{D0D750AB-4433-4C47-8C7D-B0B06BAAC03B}" srcOrd="5" destOrd="0" parTransId="{43CA4CCF-88D6-4EC0-8A19-1C1777DCF9A8}" sibTransId="{8DF77274-C06B-44CA-9474-654184D83040}"/>
    <dgm:cxn modelId="{34B5C062-7E53-4196-9489-30A3F6E519DD}" type="presOf" srcId="{C2820D53-BB51-487B-8B58-98EC915D9EB5}" destId="{F74E3B15-26FD-4EDD-9E48-0A8D044908D3}" srcOrd="0" destOrd="0" presId="urn:microsoft.com/office/officeart/2005/8/layout/hList1"/>
    <dgm:cxn modelId="{F7C07163-7C5D-4C1B-AEDA-97CB4D98DF98}" srcId="{912F2487-CFB2-408E-861C-04951CA28459}" destId="{CD18A946-B496-4FBB-85AF-CAE42F5D3A0A}" srcOrd="4" destOrd="0" parTransId="{FD8DD972-403A-456E-A903-C81E11866950}" sibTransId="{E140E444-8F2C-4BDE-9BBB-3459491CEC78}"/>
    <dgm:cxn modelId="{CBEDCE66-23B6-42E4-B15B-5E0C020C63C3}" type="presOf" srcId="{3AA3995B-6384-4433-8D58-0A14A67EDE86}" destId="{CD71E12D-04E5-4691-A7EB-91192956ECEA}" srcOrd="0" destOrd="2" presId="urn:microsoft.com/office/officeart/2005/8/layout/hList1"/>
    <dgm:cxn modelId="{2000606A-5810-4B15-AC2A-338AC4A72300}" type="presOf" srcId="{4413F059-2145-4282-B5EC-5D6694FE157C}" destId="{CD71E12D-04E5-4691-A7EB-91192956ECEA}" srcOrd="0" destOrd="0" presId="urn:microsoft.com/office/officeart/2005/8/layout/hList1"/>
    <dgm:cxn modelId="{74CFBB77-6172-435A-BA7B-5560F15E5724}" type="presOf" srcId="{D0D750AB-4433-4C47-8C7D-B0B06BAAC03B}" destId="{CD71E12D-04E5-4691-A7EB-91192956ECEA}" srcOrd="0" destOrd="5" presId="urn:microsoft.com/office/officeart/2005/8/layout/hList1"/>
    <dgm:cxn modelId="{BD78498F-E1F4-4039-B5C5-15FE6B6F3050}" srcId="{912F2487-CFB2-408E-861C-04951CA28459}" destId="{3AA3995B-6384-4433-8D58-0A14A67EDE86}" srcOrd="2" destOrd="0" parTransId="{2B4D7426-7C19-4BF2-9DF2-3DED2CBC3038}" sibTransId="{7288AD2A-A0C3-41F9-83A8-F15A2ED55CB2}"/>
    <dgm:cxn modelId="{75794D9B-EF69-4AD5-8B90-928394E4CE09}" type="presOf" srcId="{621BDF49-A466-4CAF-9CE5-1D76DE729CF2}" destId="{CD71E12D-04E5-4691-A7EB-91192956ECEA}" srcOrd="0" destOrd="1" presId="urn:microsoft.com/office/officeart/2005/8/layout/hList1"/>
    <dgm:cxn modelId="{236B3FB2-7695-407F-8AE6-E3DA6B68BA9E}" type="presOf" srcId="{912F2487-CFB2-408E-861C-04951CA28459}" destId="{A48E4037-4076-419F-A9CC-A78510B5D323}" srcOrd="0" destOrd="0" presId="urn:microsoft.com/office/officeart/2005/8/layout/hList1"/>
    <dgm:cxn modelId="{8AE41FB7-9F7F-45C7-B4FE-AEB55F3EA027}" srcId="{912F2487-CFB2-408E-861C-04951CA28459}" destId="{621BDF49-A466-4CAF-9CE5-1D76DE729CF2}" srcOrd="1" destOrd="0" parTransId="{0ADADCBA-5740-473F-A105-4A992779982B}" sibTransId="{C4F65CFC-09DA-4BD7-AF4D-80891EA72443}"/>
    <dgm:cxn modelId="{4C1A8BCE-A4B7-48B7-8D70-83171BED0E0B}" srcId="{912F2487-CFB2-408E-861C-04951CA28459}" destId="{4413F059-2145-4282-B5EC-5D6694FE157C}" srcOrd="0" destOrd="0" parTransId="{8CBF907A-E077-4B8C-93E0-509AFF3E5AE9}" sibTransId="{48C42A14-2807-47EF-9E7A-0D277E793D4C}"/>
    <dgm:cxn modelId="{BD45C5E0-2E0C-4955-A501-085F876E4858}" type="presOf" srcId="{CD18A946-B496-4FBB-85AF-CAE42F5D3A0A}" destId="{CD71E12D-04E5-4691-A7EB-91192956ECEA}" srcOrd="0" destOrd="4" presId="urn:microsoft.com/office/officeart/2005/8/layout/hList1"/>
    <dgm:cxn modelId="{0F187B13-C2F6-4E1A-BA91-751741EBF28F}" type="presParOf" srcId="{F74E3B15-26FD-4EDD-9E48-0A8D044908D3}" destId="{A7A773DC-4587-4D2C-8A42-E07E3C8CD631}" srcOrd="0" destOrd="0" presId="urn:microsoft.com/office/officeart/2005/8/layout/hList1"/>
    <dgm:cxn modelId="{527D764F-FF5D-47C2-8DE2-87DA74E5583E}" type="presParOf" srcId="{A7A773DC-4587-4D2C-8A42-E07E3C8CD631}" destId="{A48E4037-4076-419F-A9CC-A78510B5D323}" srcOrd="0" destOrd="0" presId="urn:microsoft.com/office/officeart/2005/8/layout/hList1"/>
    <dgm:cxn modelId="{EBB905A4-57CA-4EB4-9FDE-C3F2B85F8611}" type="presParOf" srcId="{A7A773DC-4587-4D2C-8A42-E07E3C8CD631}" destId="{CD71E12D-04E5-4691-A7EB-91192956ECEA}" srcOrd="1" destOrd="0" presId="urn:microsoft.com/office/officeart/2005/8/layout/hList1"/>
  </dgm:cxnLst>
  <dgm:bg>
    <a:solidFill>
      <a:schemeClr val="accent2">
        <a:lumMod val="60000"/>
        <a:lumOff val="4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2820D53-BB51-487B-8B58-98EC915D9E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912F2487-CFB2-408E-861C-04951CA28459}">
      <dgm:prSet phldrT="[Texto]" custT="1"/>
      <dgm:spPr>
        <a:solidFill>
          <a:srgbClr val="FFC000"/>
        </a:solidFill>
      </dgm:spPr>
      <dgm:t>
        <a:bodyPr/>
        <a:lstStyle/>
        <a:p>
          <a:r>
            <a:rPr lang="es-MX" sz="2800" b="1" dirty="0">
              <a:latin typeface="Century Gothic" panose="020B0502020202020204" pitchFamily="34" charset="0"/>
            </a:rPr>
            <a:t>Tutoriales</a:t>
          </a:r>
        </a:p>
      </dgm:t>
    </dgm:pt>
    <dgm:pt modelId="{D7843FBE-B930-424A-A026-8B11BE0BA964}" type="parTrans" cxnId="{1D7E4660-8277-4302-9C1D-86A70F45DA88}">
      <dgm:prSet/>
      <dgm:spPr/>
      <dgm:t>
        <a:bodyPr/>
        <a:lstStyle/>
        <a:p>
          <a:endParaRPr lang="es-MX"/>
        </a:p>
      </dgm:t>
    </dgm:pt>
    <dgm:pt modelId="{E024AAAF-87E2-4473-9B93-9B0732F52A3A}" type="sibTrans" cxnId="{1D7E4660-8277-4302-9C1D-86A70F45DA88}">
      <dgm:prSet/>
      <dgm:spPr/>
      <dgm:t>
        <a:bodyPr/>
        <a:lstStyle/>
        <a:p>
          <a:endParaRPr lang="es-MX"/>
        </a:p>
      </dgm:t>
    </dgm:pt>
    <dgm:pt modelId="{4413F059-2145-4282-B5EC-5D6694FE157C}">
      <dgm:prSet phldrT="[Texto]" custT="1"/>
      <dgm:spPr>
        <a:solidFill>
          <a:srgbClr val="DFC9EF">
            <a:alpha val="90000"/>
          </a:srgbClr>
        </a:solidFill>
      </dgm:spPr>
      <dgm:t>
        <a:bodyPr/>
        <a:lstStyle/>
        <a:p>
          <a:pPr>
            <a:buFontTx/>
            <a:buNone/>
          </a:pPr>
          <a:r>
            <a:rPr lang="es-MX" sz="2000" b="0" dirty="0">
              <a:latin typeface="Century Gothic" panose="020B0502020202020204" pitchFamily="34" charset="0"/>
            </a:rPr>
            <a:t>1.</a:t>
          </a:r>
          <a:r>
            <a:rPr lang="es-MX" sz="2000" b="1" dirty="0">
              <a:solidFill>
                <a:schemeClr val="tx1"/>
              </a:solidFill>
              <a:latin typeface="Century Gothic" panose="020B0502020202020204" pitchFamily="34" charset="0"/>
            </a:rPr>
            <a:t> </a:t>
          </a:r>
          <a:r>
            <a:rPr lang="es-MX" sz="1600" b="0" dirty="0">
              <a:solidFill>
                <a:schemeClr val="tx1"/>
              </a:solidFill>
              <a:latin typeface="Century Gothic" panose="020B0502020202020204" pitchFamily="34" charset="0"/>
            </a:rPr>
            <a:t>Sistema de Portales de Obligaciones de Transparencia (SIPOT)</a:t>
          </a:r>
        </a:p>
      </dgm:t>
    </dgm:pt>
    <dgm:pt modelId="{8CBF907A-E077-4B8C-93E0-509AFF3E5AE9}" type="parTrans" cxnId="{4C1A8BCE-A4B7-48B7-8D70-83171BED0E0B}">
      <dgm:prSet/>
      <dgm:spPr/>
      <dgm:t>
        <a:bodyPr/>
        <a:lstStyle/>
        <a:p>
          <a:endParaRPr lang="es-MX"/>
        </a:p>
      </dgm:t>
    </dgm:pt>
    <dgm:pt modelId="{48C42A14-2807-47EF-9E7A-0D277E793D4C}" type="sibTrans" cxnId="{4C1A8BCE-A4B7-48B7-8D70-83171BED0E0B}">
      <dgm:prSet/>
      <dgm:spPr/>
      <dgm:t>
        <a:bodyPr/>
        <a:lstStyle/>
        <a:p>
          <a:endParaRPr lang="es-MX"/>
        </a:p>
      </dgm:t>
    </dgm:pt>
    <dgm:pt modelId="{D0D750AB-4433-4C47-8C7D-B0B06BAAC03B}">
      <dgm:prSet phldrT="[Texto]" custT="1"/>
      <dgm:spPr>
        <a:solidFill>
          <a:srgbClr val="DFC9EF">
            <a:alpha val="90000"/>
          </a:srgbClr>
        </a:solidFill>
      </dgm:spPr>
      <dgm:t>
        <a:bodyPr/>
        <a:lstStyle/>
        <a:p>
          <a:pPr>
            <a:buFontTx/>
            <a:buNone/>
          </a:pPr>
          <a:endParaRPr lang="es-MX" sz="2000" b="0" dirty="0">
            <a:latin typeface="Century Gothic" panose="020B0502020202020204" pitchFamily="34" charset="0"/>
          </a:endParaRPr>
        </a:p>
      </dgm:t>
    </dgm:pt>
    <dgm:pt modelId="{43CA4CCF-88D6-4EC0-8A19-1C1777DCF9A8}" type="parTrans" cxnId="{C50DF861-92E9-4DEE-8D60-DF1267B952B5}">
      <dgm:prSet/>
      <dgm:spPr/>
      <dgm:t>
        <a:bodyPr/>
        <a:lstStyle/>
        <a:p>
          <a:endParaRPr lang="es-MX"/>
        </a:p>
      </dgm:t>
    </dgm:pt>
    <dgm:pt modelId="{8DF77274-C06B-44CA-9474-654184D83040}" type="sibTrans" cxnId="{C50DF861-92E9-4DEE-8D60-DF1267B952B5}">
      <dgm:prSet/>
      <dgm:spPr/>
      <dgm:t>
        <a:bodyPr/>
        <a:lstStyle/>
        <a:p>
          <a:endParaRPr lang="es-MX"/>
        </a:p>
      </dgm:t>
    </dgm:pt>
    <dgm:pt modelId="{388D7E74-2B49-4415-9EAC-6D283D7EF910}">
      <dgm:prSet phldrT="[Texto]" custT="1"/>
      <dgm:spPr>
        <a:solidFill>
          <a:srgbClr val="DFC9EF">
            <a:alpha val="90000"/>
          </a:srgbClr>
        </a:solidFill>
      </dgm:spPr>
      <dgm:t>
        <a:bodyPr/>
        <a:lstStyle/>
        <a:p>
          <a:pPr>
            <a:buFontTx/>
            <a:buNone/>
          </a:pPr>
          <a:r>
            <a:rPr lang="es-MX" sz="1600" b="0" dirty="0">
              <a:latin typeface="Century Gothic" panose="020B0502020202020204" pitchFamily="34" charset="0"/>
            </a:rPr>
            <a:t>2. </a:t>
          </a:r>
          <a:r>
            <a:rPr lang="es-MX" sz="1600" b="0" dirty="0">
              <a:solidFill>
                <a:schemeClr val="tx1"/>
              </a:solidFill>
              <a:latin typeface="Century Gothic" panose="020B0502020202020204" pitchFamily="34" charset="0"/>
            </a:rPr>
            <a:t>Sistema de Gestión de Medios de Impugnación (SIGEMI)</a:t>
          </a:r>
        </a:p>
      </dgm:t>
    </dgm:pt>
    <dgm:pt modelId="{1D6FBF52-C0E0-4262-83CF-C79079A90C21}" type="parTrans" cxnId="{514639A2-C89B-4430-91C2-3579DCA1C874}">
      <dgm:prSet/>
      <dgm:spPr/>
      <dgm:t>
        <a:bodyPr/>
        <a:lstStyle/>
        <a:p>
          <a:endParaRPr lang="es-MX"/>
        </a:p>
      </dgm:t>
    </dgm:pt>
    <dgm:pt modelId="{691526A4-D61F-4435-867D-969177D5C1E1}" type="sibTrans" cxnId="{514639A2-C89B-4430-91C2-3579DCA1C874}">
      <dgm:prSet/>
      <dgm:spPr/>
      <dgm:t>
        <a:bodyPr/>
        <a:lstStyle/>
        <a:p>
          <a:endParaRPr lang="es-MX"/>
        </a:p>
      </dgm:t>
    </dgm:pt>
    <dgm:pt modelId="{A4273BDF-A12E-44CA-BBB4-E16616DB8592}">
      <dgm:prSet phldrT="[Texto]" custT="1"/>
      <dgm:spPr>
        <a:solidFill>
          <a:srgbClr val="DFC9EF">
            <a:alpha val="90000"/>
          </a:srgbClr>
        </a:solidFill>
      </dgm:spPr>
      <dgm:t>
        <a:bodyPr/>
        <a:lstStyle/>
        <a:p>
          <a:pPr>
            <a:buFontTx/>
            <a:buNone/>
          </a:pPr>
          <a:r>
            <a:rPr lang="es-MX" sz="1600" b="0" dirty="0">
              <a:latin typeface="Century Gothic" panose="020B0502020202020204" pitchFamily="34" charset="0"/>
            </a:rPr>
            <a:t>3. </a:t>
          </a:r>
          <a:r>
            <a:rPr lang="es-MX" sz="1600" b="0" dirty="0">
              <a:solidFill>
                <a:schemeClr val="tx1"/>
              </a:solidFill>
              <a:latin typeface="Century Gothic" panose="020B0502020202020204" pitchFamily="34" charset="0"/>
            </a:rPr>
            <a:t>ILTAIPRC CDMX</a:t>
          </a:r>
        </a:p>
      </dgm:t>
    </dgm:pt>
    <dgm:pt modelId="{9E833968-103F-4D03-9612-514FC646D2D7}" type="parTrans" cxnId="{B44F3136-1197-43C5-884F-F5F00F04E961}">
      <dgm:prSet/>
      <dgm:spPr/>
      <dgm:t>
        <a:bodyPr/>
        <a:lstStyle/>
        <a:p>
          <a:endParaRPr lang="es-MX"/>
        </a:p>
      </dgm:t>
    </dgm:pt>
    <dgm:pt modelId="{A1F9E1EC-AC56-4B80-B7CE-24E3BD1ADC14}" type="sibTrans" cxnId="{B44F3136-1197-43C5-884F-F5F00F04E961}">
      <dgm:prSet/>
      <dgm:spPr/>
      <dgm:t>
        <a:bodyPr/>
        <a:lstStyle/>
        <a:p>
          <a:endParaRPr lang="es-MX"/>
        </a:p>
      </dgm:t>
    </dgm:pt>
    <dgm:pt modelId="{FAAF1AB7-DAA2-4D38-B17B-23AED9126DC3}">
      <dgm:prSet phldrT="[Texto]" custT="1"/>
      <dgm:spPr>
        <a:solidFill>
          <a:srgbClr val="DFC9EF">
            <a:alpha val="90000"/>
          </a:srgbClr>
        </a:solidFill>
      </dgm:spPr>
      <dgm:t>
        <a:bodyPr/>
        <a:lstStyle/>
        <a:p>
          <a:pPr>
            <a:buFontTx/>
            <a:buNone/>
          </a:pPr>
          <a:r>
            <a:rPr lang="es-MX" sz="1600" b="0" dirty="0">
              <a:latin typeface="Century Gothic" panose="020B0502020202020204" pitchFamily="34" charset="0"/>
            </a:rPr>
            <a:t>4. IPDPPSO CDMX</a:t>
          </a:r>
          <a:endParaRPr lang="es-MX" sz="1600" b="0" dirty="0">
            <a:solidFill>
              <a:schemeClr val="tx1"/>
            </a:solidFill>
            <a:latin typeface="Century Gothic" panose="020B0502020202020204" pitchFamily="34" charset="0"/>
          </a:endParaRPr>
        </a:p>
      </dgm:t>
    </dgm:pt>
    <dgm:pt modelId="{48D7AF42-2BA7-473D-8DC7-B44E19FE085C}" type="parTrans" cxnId="{53282A66-4468-475A-82ED-15899E71CE61}">
      <dgm:prSet/>
      <dgm:spPr/>
      <dgm:t>
        <a:bodyPr/>
        <a:lstStyle/>
        <a:p>
          <a:endParaRPr lang="es-MX"/>
        </a:p>
      </dgm:t>
    </dgm:pt>
    <dgm:pt modelId="{703E14C9-EF9D-4B8B-9889-07385C3EA0A3}" type="sibTrans" cxnId="{53282A66-4468-475A-82ED-15899E71CE61}">
      <dgm:prSet/>
      <dgm:spPr/>
      <dgm:t>
        <a:bodyPr/>
        <a:lstStyle/>
        <a:p>
          <a:endParaRPr lang="es-MX"/>
        </a:p>
      </dgm:t>
    </dgm:pt>
    <dgm:pt modelId="{7C4A1C69-F91A-4796-9EE5-8A18AFBC9A47}">
      <dgm:prSet phldrT="[Texto]" custT="1"/>
      <dgm:spPr>
        <a:solidFill>
          <a:srgbClr val="DFC9EF">
            <a:alpha val="90000"/>
          </a:srgbClr>
        </a:solidFill>
      </dgm:spPr>
      <dgm:t>
        <a:bodyPr/>
        <a:lstStyle/>
        <a:p>
          <a:pPr>
            <a:buFontTx/>
            <a:buNone/>
          </a:pPr>
          <a:r>
            <a:rPr lang="es-MX" sz="1600" b="0" dirty="0">
              <a:latin typeface="Century Gothic" panose="020B0502020202020204" pitchFamily="34" charset="0"/>
            </a:rPr>
            <a:t>5. </a:t>
          </a:r>
          <a:r>
            <a:rPr lang="es-MX" sz="1600" b="1" dirty="0">
              <a:solidFill>
                <a:schemeClr val="tx1"/>
              </a:solidFill>
              <a:latin typeface="Century Gothic" panose="020B0502020202020204" pitchFamily="34" charset="0"/>
            </a:rPr>
            <a:t>¿Cómo presentar una solicitud de información en la Ciudad de México?*</a:t>
          </a:r>
        </a:p>
      </dgm:t>
    </dgm:pt>
    <dgm:pt modelId="{B9F66AA8-18D5-4967-B8B8-71C1414FDDBA}" type="parTrans" cxnId="{6DE95F5D-3F50-41D7-80DC-C97A1473B151}">
      <dgm:prSet/>
      <dgm:spPr/>
      <dgm:t>
        <a:bodyPr/>
        <a:lstStyle/>
        <a:p>
          <a:endParaRPr lang="es-MX"/>
        </a:p>
      </dgm:t>
    </dgm:pt>
    <dgm:pt modelId="{05650D1F-C800-4E81-9B5B-7EB16346E7AE}" type="sibTrans" cxnId="{6DE95F5D-3F50-41D7-80DC-C97A1473B151}">
      <dgm:prSet/>
      <dgm:spPr/>
      <dgm:t>
        <a:bodyPr/>
        <a:lstStyle/>
        <a:p>
          <a:endParaRPr lang="es-MX"/>
        </a:p>
      </dgm:t>
    </dgm:pt>
    <dgm:pt modelId="{1171C110-FB0B-4AC8-8735-0C3EEC2407FE}">
      <dgm:prSet phldrT="[Texto]" custT="1"/>
      <dgm:spPr>
        <a:solidFill>
          <a:srgbClr val="DFC9EF">
            <a:alpha val="90000"/>
          </a:srgbClr>
        </a:solidFill>
      </dgm:spPr>
      <dgm:t>
        <a:bodyPr/>
        <a:lstStyle/>
        <a:p>
          <a:pPr>
            <a:buFontTx/>
            <a:buNone/>
          </a:pPr>
          <a:r>
            <a:rPr lang="es-MX" sz="1600" b="0" dirty="0">
              <a:latin typeface="Century Gothic" panose="020B0502020202020204" pitchFamily="34" charset="0"/>
            </a:rPr>
            <a:t>6.</a:t>
          </a:r>
          <a:r>
            <a:rPr lang="es-MX" sz="1600" b="0" dirty="0">
              <a:solidFill>
                <a:schemeClr val="tx1"/>
              </a:solidFill>
              <a:latin typeface="Century Gothic" panose="020B0502020202020204" pitchFamily="34" charset="0"/>
            </a:rPr>
            <a:t> ¿Qué es un recurso de revisión y como se presenta?</a:t>
          </a:r>
        </a:p>
      </dgm:t>
    </dgm:pt>
    <dgm:pt modelId="{C90D1132-7022-4588-96CE-6554D0588C73}" type="parTrans" cxnId="{1358C7FB-6E10-450D-9BC0-C294E699B97E}">
      <dgm:prSet/>
      <dgm:spPr/>
      <dgm:t>
        <a:bodyPr/>
        <a:lstStyle/>
        <a:p>
          <a:endParaRPr lang="es-MX"/>
        </a:p>
      </dgm:t>
    </dgm:pt>
    <dgm:pt modelId="{68D24560-3964-47C6-98FA-34DFC5BA01F8}" type="sibTrans" cxnId="{1358C7FB-6E10-450D-9BC0-C294E699B97E}">
      <dgm:prSet/>
      <dgm:spPr/>
      <dgm:t>
        <a:bodyPr/>
        <a:lstStyle/>
        <a:p>
          <a:endParaRPr lang="es-MX"/>
        </a:p>
      </dgm:t>
    </dgm:pt>
    <dgm:pt modelId="{9FE95907-94C2-489A-B51E-C4C5B5FA484B}">
      <dgm:prSet phldrT="[Texto]" custT="1"/>
      <dgm:spPr>
        <a:solidFill>
          <a:srgbClr val="DFC9EF">
            <a:alpha val="90000"/>
          </a:srgbClr>
        </a:solidFill>
      </dgm:spPr>
      <dgm:t>
        <a:bodyPr/>
        <a:lstStyle/>
        <a:p>
          <a:pPr>
            <a:buFontTx/>
            <a:buNone/>
          </a:pPr>
          <a:r>
            <a:rPr lang="es-MX" sz="1600" b="0" dirty="0">
              <a:latin typeface="Century Gothic" panose="020B0502020202020204" pitchFamily="34" charset="0"/>
            </a:rPr>
            <a:t>7.</a:t>
          </a:r>
          <a:r>
            <a:rPr lang="es-MX" sz="1600" b="0" dirty="0">
              <a:solidFill>
                <a:schemeClr val="tx1"/>
              </a:solidFill>
              <a:latin typeface="Century Gothic" panose="020B0502020202020204" pitchFamily="34" charset="0"/>
            </a:rPr>
            <a:t> ¿Cómo presentar una denuncia por incumplimiento a las obligaciones de transparencia?</a:t>
          </a:r>
          <a:r>
            <a:rPr lang="es-MX" sz="1600" b="0" dirty="0">
              <a:latin typeface="Century Gothic" panose="020B0502020202020204" pitchFamily="34" charset="0"/>
            </a:rPr>
            <a:t> </a:t>
          </a:r>
          <a:endParaRPr lang="es-MX" sz="1600" b="0" dirty="0">
            <a:solidFill>
              <a:schemeClr val="tx1"/>
            </a:solidFill>
            <a:latin typeface="Century Gothic" panose="020B0502020202020204" pitchFamily="34" charset="0"/>
          </a:endParaRPr>
        </a:p>
      </dgm:t>
    </dgm:pt>
    <dgm:pt modelId="{21331B35-6912-45AE-9DC2-9246779FD167}" type="parTrans" cxnId="{0EB0808B-2DC1-4C1C-82A5-BA8BD69E2CAB}">
      <dgm:prSet/>
      <dgm:spPr/>
      <dgm:t>
        <a:bodyPr/>
        <a:lstStyle/>
        <a:p>
          <a:endParaRPr lang="es-MX"/>
        </a:p>
      </dgm:t>
    </dgm:pt>
    <dgm:pt modelId="{58B61CFA-C9C2-4C36-BB26-E78C0616501E}" type="sibTrans" cxnId="{0EB0808B-2DC1-4C1C-82A5-BA8BD69E2CAB}">
      <dgm:prSet/>
      <dgm:spPr/>
      <dgm:t>
        <a:bodyPr/>
        <a:lstStyle/>
        <a:p>
          <a:endParaRPr lang="es-MX"/>
        </a:p>
      </dgm:t>
    </dgm:pt>
    <dgm:pt modelId="{F74E3B15-26FD-4EDD-9E48-0A8D044908D3}" type="pres">
      <dgm:prSet presAssocID="{C2820D53-BB51-487B-8B58-98EC915D9EB5}" presName="Name0" presStyleCnt="0">
        <dgm:presLayoutVars>
          <dgm:dir/>
          <dgm:animLvl val="lvl"/>
          <dgm:resizeHandles val="exact"/>
        </dgm:presLayoutVars>
      </dgm:prSet>
      <dgm:spPr/>
    </dgm:pt>
    <dgm:pt modelId="{A7A773DC-4587-4D2C-8A42-E07E3C8CD631}" type="pres">
      <dgm:prSet presAssocID="{912F2487-CFB2-408E-861C-04951CA28459}" presName="composite" presStyleCnt="0"/>
      <dgm:spPr/>
    </dgm:pt>
    <dgm:pt modelId="{A48E4037-4076-419F-A9CC-A78510B5D323}" type="pres">
      <dgm:prSet presAssocID="{912F2487-CFB2-408E-861C-04951CA28459}" presName="parTx" presStyleLbl="alignNode1" presStyleIdx="0" presStyleCnt="1" custScaleX="113469" custScaleY="104550" custLinFactNeighborX="584" custLinFactNeighborY="-53413">
        <dgm:presLayoutVars>
          <dgm:chMax val="0"/>
          <dgm:chPref val="0"/>
          <dgm:bulletEnabled val="1"/>
        </dgm:presLayoutVars>
      </dgm:prSet>
      <dgm:spPr/>
    </dgm:pt>
    <dgm:pt modelId="{CD71E12D-04E5-4691-A7EB-91192956ECEA}" type="pres">
      <dgm:prSet presAssocID="{912F2487-CFB2-408E-861C-04951CA28459}" presName="desTx" presStyleLbl="alignAccFollowNode1" presStyleIdx="0" presStyleCnt="1" custScaleX="114270" custScaleY="100000" custLinFactNeighborX="64" custLinFactNeighborY="-3313">
        <dgm:presLayoutVars>
          <dgm:bulletEnabled val="1"/>
        </dgm:presLayoutVars>
      </dgm:prSet>
      <dgm:spPr/>
    </dgm:pt>
  </dgm:ptLst>
  <dgm:cxnLst>
    <dgm:cxn modelId="{DCC2C80E-A9DC-40F5-B0E2-5AB721ACA5F1}" type="presOf" srcId="{FAAF1AB7-DAA2-4D38-B17B-23AED9126DC3}" destId="{CD71E12D-04E5-4691-A7EB-91192956ECEA}" srcOrd="0" destOrd="3" presId="urn:microsoft.com/office/officeart/2005/8/layout/hList1"/>
    <dgm:cxn modelId="{B44F3136-1197-43C5-884F-F5F00F04E961}" srcId="{912F2487-CFB2-408E-861C-04951CA28459}" destId="{A4273BDF-A12E-44CA-BBB4-E16616DB8592}" srcOrd="2" destOrd="0" parTransId="{9E833968-103F-4D03-9612-514FC646D2D7}" sibTransId="{A1F9E1EC-AC56-4B80-B7CE-24E3BD1ADC14}"/>
    <dgm:cxn modelId="{A7BE4A40-F2A3-45AF-AA6C-7E2D58F937C2}" type="presOf" srcId="{1171C110-FB0B-4AC8-8735-0C3EEC2407FE}" destId="{CD71E12D-04E5-4691-A7EB-91192956ECEA}" srcOrd="0" destOrd="5" presId="urn:microsoft.com/office/officeart/2005/8/layout/hList1"/>
    <dgm:cxn modelId="{6DE95F5D-3F50-41D7-80DC-C97A1473B151}" srcId="{912F2487-CFB2-408E-861C-04951CA28459}" destId="{7C4A1C69-F91A-4796-9EE5-8A18AFBC9A47}" srcOrd="4" destOrd="0" parTransId="{B9F66AA8-18D5-4967-B8B8-71C1414FDDBA}" sibTransId="{05650D1F-C800-4E81-9B5B-7EB16346E7AE}"/>
    <dgm:cxn modelId="{1D7E4660-8277-4302-9C1D-86A70F45DA88}" srcId="{C2820D53-BB51-487B-8B58-98EC915D9EB5}" destId="{912F2487-CFB2-408E-861C-04951CA28459}" srcOrd="0" destOrd="0" parTransId="{D7843FBE-B930-424A-A026-8B11BE0BA964}" sibTransId="{E024AAAF-87E2-4473-9B93-9B0732F52A3A}"/>
    <dgm:cxn modelId="{C50DF861-92E9-4DEE-8D60-DF1267B952B5}" srcId="{912F2487-CFB2-408E-861C-04951CA28459}" destId="{D0D750AB-4433-4C47-8C7D-B0B06BAAC03B}" srcOrd="7" destOrd="0" parTransId="{43CA4CCF-88D6-4EC0-8A19-1C1777DCF9A8}" sibTransId="{8DF77274-C06B-44CA-9474-654184D83040}"/>
    <dgm:cxn modelId="{34B5C062-7E53-4196-9489-30A3F6E519DD}" type="presOf" srcId="{C2820D53-BB51-487B-8B58-98EC915D9EB5}" destId="{F74E3B15-26FD-4EDD-9E48-0A8D044908D3}" srcOrd="0" destOrd="0" presId="urn:microsoft.com/office/officeart/2005/8/layout/hList1"/>
    <dgm:cxn modelId="{53282A66-4468-475A-82ED-15899E71CE61}" srcId="{912F2487-CFB2-408E-861C-04951CA28459}" destId="{FAAF1AB7-DAA2-4D38-B17B-23AED9126DC3}" srcOrd="3" destOrd="0" parTransId="{48D7AF42-2BA7-473D-8DC7-B44E19FE085C}" sibTransId="{703E14C9-EF9D-4B8B-9889-07385C3EA0A3}"/>
    <dgm:cxn modelId="{2000606A-5810-4B15-AC2A-338AC4A72300}" type="presOf" srcId="{4413F059-2145-4282-B5EC-5D6694FE157C}" destId="{CD71E12D-04E5-4691-A7EB-91192956ECEA}" srcOrd="0" destOrd="0" presId="urn:microsoft.com/office/officeart/2005/8/layout/hList1"/>
    <dgm:cxn modelId="{74CFBB77-6172-435A-BA7B-5560F15E5724}" type="presOf" srcId="{D0D750AB-4433-4C47-8C7D-B0B06BAAC03B}" destId="{CD71E12D-04E5-4691-A7EB-91192956ECEA}" srcOrd="0" destOrd="7" presId="urn:microsoft.com/office/officeart/2005/8/layout/hList1"/>
    <dgm:cxn modelId="{0EB0808B-2DC1-4C1C-82A5-BA8BD69E2CAB}" srcId="{912F2487-CFB2-408E-861C-04951CA28459}" destId="{9FE95907-94C2-489A-B51E-C4C5B5FA484B}" srcOrd="6" destOrd="0" parTransId="{21331B35-6912-45AE-9DC2-9246779FD167}" sibTransId="{58B61CFA-C9C2-4C36-BB26-E78C0616501E}"/>
    <dgm:cxn modelId="{A560698E-953A-44EE-9935-D5AF45DDC0DC}" type="presOf" srcId="{9FE95907-94C2-489A-B51E-C4C5B5FA484B}" destId="{CD71E12D-04E5-4691-A7EB-91192956ECEA}" srcOrd="0" destOrd="6" presId="urn:microsoft.com/office/officeart/2005/8/layout/hList1"/>
    <dgm:cxn modelId="{514639A2-C89B-4430-91C2-3579DCA1C874}" srcId="{912F2487-CFB2-408E-861C-04951CA28459}" destId="{388D7E74-2B49-4415-9EAC-6D283D7EF910}" srcOrd="1" destOrd="0" parTransId="{1D6FBF52-C0E0-4262-83CF-C79079A90C21}" sibTransId="{691526A4-D61F-4435-867D-969177D5C1E1}"/>
    <dgm:cxn modelId="{F84502A8-2D20-4088-96AE-534EE0595DE5}" type="presOf" srcId="{388D7E74-2B49-4415-9EAC-6D283D7EF910}" destId="{CD71E12D-04E5-4691-A7EB-91192956ECEA}" srcOrd="0" destOrd="1" presId="urn:microsoft.com/office/officeart/2005/8/layout/hList1"/>
    <dgm:cxn modelId="{236B3FB2-7695-407F-8AE6-E3DA6B68BA9E}" type="presOf" srcId="{912F2487-CFB2-408E-861C-04951CA28459}" destId="{A48E4037-4076-419F-A9CC-A78510B5D323}" srcOrd="0" destOrd="0" presId="urn:microsoft.com/office/officeart/2005/8/layout/hList1"/>
    <dgm:cxn modelId="{FBCD5EB4-B57F-4AC3-961D-D85481147FF2}" type="presOf" srcId="{A4273BDF-A12E-44CA-BBB4-E16616DB8592}" destId="{CD71E12D-04E5-4691-A7EB-91192956ECEA}" srcOrd="0" destOrd="2" presId="urn:microsoft.com/office/officeart/2005/8/layout/hList1"/>
    <dgm:cxn modelId="{F7A30EC8-1126-4F2E-84ED-981B5B7E986A}" type="presOf" srcId="{7C4A1C69-F91A-4796-9EE5-8A18AFBC9A47}" destId="{CD71E12D-04E5-4691-A7EB-91192956ECEA}" srcOrd="0" destOrd="4" presId="urn:microsoft.com/office/officeart/2005/8/layout/hList1"/>
    <dgm:cxn modelId="{4C1A8BCE-A4B7-48B7-8D70-83171BED0E0B}" srcId="{912F2487-CFB2-408E-861C-04951CA28459}" destId="{4413F059-2145-4282-B5EC-5D6694FE157C}" srcOrd="0" destOrd="0" parTransId="{8CBF907A-E077-4B8C-93E0-509AFF3E5AE9}" sibTransId="{48C42A14-2807-47EF-9E7A-0D277E793D4C}"/>
    <dgm:cxn modelId="{1358C7FB-6E10-450D-9BC0-C294E699B97E}" srcId="{912F2487-CFB2-408E-861C-04951CA28459}" destId="{1171C110-FB0B-4AC8-8735-0C3EEC2407FE}" srcOrd="5" destOrd="0" parTransId="{C90D1132-7022-4588-96CE-6554D0588C73}" sibTransId="{68D24560-3964-47C6-98FA-34DFC5BA01F8}"/>
    <dgm:cxn modelId="{0F187B13-C2F6-4E1A-BA91-751741EBF28F}" type="presParOf" srcId="{F74E3B15-26FD-4EDD-9E48-0A8D044908D3}" destId="{A7A773DC-4587-4D2C-8A42-E07E3C8CD631}" srcOrd="0" destOrd="0" presId="urn:microsoft.com/office/officeart/2005/8/layout/hList1"/>
    <dgm:cxn modelId="{527D764F-FF5D-47C2-8DE2-87DA74E5583E}" type="presParOf" srcId="{A7A773DC-4587-4D2C-8A42-E07E3C8CD631}" destId="{A48E4037-4076-419F-A9CC-A78510B5D323}" srcOrd="0" destOrd="0" presId="urn:microsoft.com/office/officeart/2005/8/layout/hList1"/>
    <dgm:cxn modelId="{EBB905A4-57CA-4EB4-9FDE-C3F2B85F8611}" type="presParOf" srcId="{A7A773DC-4587-4D2C-8A42-E07E3C8CD631}" destId="{CD71E12D-04E5-4691-A7EB-91192956ECEA}" srcOrd="1" destOrd="0" presId="urn:microsoft.com/office/officeart/2005/8/layout/hList1"/>
  </dgm:cxnLst>
  <dgm:bg>
    <a:solidFill>
      <a:schemeClr val="accent2">
        <a:lumMod val="60000"/>
        <a:lumOff val="4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4D32D-8FE6-4AA5-8DA5-0EF567C03A57}">
      <dsp:nvSpPr>
        <dsp:cNvPr id="0" name=""/>
        <dsp:cNvSpPr/>
      </dsp:nvSpPr>
      <dsp:spPr>
        <a:xfrm>
          <a:off x="-5524988" y="-845891"/>
          <a:ext cx="6578364" cy="6578364"/>
        </a:xfrm>
        <a:prstGeom prst="blockArc">
          <a:avLst>
            <a:gd name="adj1" fmla="val 18900000"/>
            <a:gd name="adj2" fmla="val 2700000"/>
            <a:gd name="adj3" fmla="val 328"/>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C0BED3-48F7-42B9-9C18-A6BBB1ED8510}">
      <dsp:nvSpPr>
        <dsp:cNvPr id="0" name=""/>
        <dsp:cNvSpPr/>
      </dsp:nvSpPr>
      <dsp:spPr>
        <a:xfrm>
          <a:off x="551440" y="375680"/>
          <a:ext cx="8649655" cy="75175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703"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a:t>Resultados 2022</a:t>
          </a:r>
          <a:endParaRPr lang="es-MX" sz="2800" b="1" kern="1200" dirty="0"/>
        </a:p>
      </dsp:txBody>
      <dsp:txXfrm>
        <a:off x="551440" y="375680"/>
        <a:ext cx="8649655" cy="751751"/>
      </dsp:txXfrm>
    </dsp:sp>
    <dsp:sp modelId="{EFB0D810-DCB8-4832-9C7C-01CD8B61B97F}">
      <dsp:nvSpPr>
        <dsp:cNvPr id="0" name=""/>
        <dsp:cNvSpPr/>
      </dsp:nvSpPr>
      <dsp:spPr>
        <a:xfrm>
          <a:off x="81595" y="281711"/>
          <a:ext cx="939689" cy="939689"/>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DF513D-F806-4C11-A108-6112475C2B6A}">
      <dsp:nvSpPr>
        <dsp:cNvPr id="0" name=""/>
        <dsp:cNvSpPr/>
      </dsp:nvSpPr>
      <dsp:spPr>
        <a:xfrm>
          <a:off x="982436" y="1503503"/>
          <a:ext cx="8218659" cy="751751"/>
        </a:xfrm>
        <a:prstGeom prst="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703"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a:t>Líneas de trabajo y compromisos 2023</a:t>
          </a:r>
          <a:endParaRPr lang="es-MX" sz="2800" b="1" kern="1200" dirty="0"/>
        </a:p>
      </dsp:txBody>
      <dsp:txXfrm>
        <a:off x="982436" y="1503503"/>
        <a:ext cx="8218659" cy="751751"/>
      </dsp:txXfrm>
    </dsp:sp>
    <dsp:sp modelId="{3C181D78-C074-494D-B7F6-E76BCC382049}">
      <dsp:nvSpPr>
        <dsp:cNvPr id="0" name=""/>
        <dsp:cNvSpPr/>
      </dsp:nvSpPr>
      <dsp:spPr>
        <a:xfrm>
          <a:off x="512591" y="1409534"/>
          <a:ext cx="939689" cy="939689"/>
        </a:xfrm>
        <a:prstGeom prst="ellipse">
          <a:avLst/>
        </a:prstGeom>
        <a:solidFill>
          <a:schemeClr val="lt1">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0C6602-7A74-4BCD-A782-531E221E423E}">
      <dsp:nvSpPr>
        <dsp:cNvPr id="0" name=""/>
        <dsp:cNvSpPr/>
      </dsp:nvSpPr>
      <dsp:spPr>
        <a:xfrm>
          <a:off x="982436" y="2631326"/>
          <a:ext cx="8218659" cy="751751"/>
        </a:xfrm>
        <a:prstGeom prst="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703"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a:t>Temas adicionales</a:t>
          </a:r>
          <a:endParaRPr lang="es-MX" sz="2800" b="1" kern="1200" dirty="0"/>
        </a:p>
      </dsp:txBody>
      <dsp:txXfrm>
        <a:off x="982436" y="2631326"/>
        <a:ext cx="8218659" cy="751751"/>
      </dsp:txXfrm>
    </dsp:sp>
    <dsp:sp modelId="{A93EF3B4-FE9D-41FA-902F-465AC6B2E035}">
      <dsp:nvSpPr>
        <dsp:cNvPr id="0" name=""/>
        <dsp:cNvSpPr/>
      </dsp:nvSpPr>
      <dsp:spPr>
        <a:xfrm>
          <a:off x="512591" y="2537357"/>
          <a:ext cx="939689" cy="939689"/>
        </a:xfrm>
        <a:prstGeom prst="ellipse">
          <a:avLst/>
        </a:prstGeom>
        <a:solidFill>
          <a:schemeClr val="lt1">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E047C2-2552-4503-B779-CF81963DFC86}">
      <dsp:nvSpPr>
        <dsp:cNvPr id="0" name=""/>
        <dsp:cNvSpPr/>
      </dsp:nvSpPr>
      <dsp:spPr>
        <a:xfrm>
          <a:off x="551440" y="3759149"/>
          <a:ext cx="8649655" cy="751751"/>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703"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t>Asuntos generales</a:t>
          </a:r>
        </a:p>
      </dsp:txBody>
      <dsp:txXfrm>
        <a:off x="551440" y="3759149"/>
        <a:ext cx="8649655" cy="751751"/>
      </dsp:txXfrm>
    </dsp:sp>
    <dsp:sp modelId="{51EFFF7F-D478-4639-80E0-0AFFF365F48C}">
      <dsp:nvSpPr>
        <dsp:cNvPr id="0" name=""/>
        <dsp:cNvSpPr/>
      </dsp:nvSpPr>
      <dsp:spPr>
        <a:xfrm>
          <a:off x="81595" y="3665180"/>
          <a:ext cx="939689" cy="939689"/>
        </a:xfrm>
        <a:prstGeom prst="ellipse">
          <a:avLst/>
        </a:prstGeom>
        <a:solidFill>
          <a:schemeClr val="lt1">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E4037-4076-419F-A9CC-A78510B5D323}">
      <dsp:nvSpPr>
        <dsp:cNvPr id="0" name=""/>
        <dsp:cNvSpPr/>
      </dsp:nvSpPr>
      <dsp:spPr>
        <a:xfrm>
          <a:off x="452" y="-62198"/>
          <a:ext cx="3192370" cy="1288188"/>
        </a:xfrm>
        <a:prstGeom prst="rect">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s-MX" sz="3600" b="1" kern="1200" dirty="0">
              <a:latin typeface="Century Gothic" panose="020B0502020202020204" pitchFamily="34" charset="0"/>
            </a:rPr>
            <a:t>Diplomado</a:t>
          </a:r>
        </a:p>
      </dsp:txBody>
      <dsp:txXfrm>
        <a:off x="452" y="-62198"/>
        <a:ext cx="3192370" cy="1288188"/>
      </dsp:txXfrm>
    </dsp:sp>
    <dsp:sp modelId="{CD71E12D-04E5-4691-A7EB-91192956ECEA}">
      <dsp:nvSpPr>
        <dsp:cNvPr id="0" name=""/>
        <dsp:cNvSpPr/>
      </dsp:nvSpPr>
      <dsp:spPr>
        <a:xfrm>
          <a:off x="7442" y="1110787"/>
          <a:ext cx="3182351" cy="2737578"/>
        </a:xfrm>
        <a:prstGeom prst="rect">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s-MX" sz="1600" b="1" kern="1200" dirty="0">
              <a:solidFill>
                <a:schemeClr val="tx1"/>
              </a:solidFill>
              <a:latin typeface="Century Gothic" panose="020B0502020202020204" pitchFamily="34" charset="0"/>
            </a:rPr>
            <a:t>Diplomado “Transparencia, Acceso a la Información Pública, Rendición de Cuentas, Gobierno Abierto y Protección de Datos Personales en la Ciudad de México”</a:t>
          </a:r>
          <a:endParaRPr lang="es-MX" sz="1600" b="0" kern="1200" dirty="0">
            <a:solidFill>
              <a:schemeClr val="tx1"/>
            </a:solidFill>
            <a:latin typeface="Century Gothic" panose="020B0502020202020204" pitchFamily="34" charset="0"/>
          </a:endParaRPr>
        </a:p>
        <a:p>
          <a:pPr marL="114300" lvl="1" indent="-114300" algn="l" defTabSz="622300">
            <a:lnSpc>
              <a:spcPct val="90000"/>
            </a:lnSpc>
            <a:spcBef>
              <a:spcPct val="0"/>
            </a:spcBef>
            <a:spcAft>
              <a:spcPct val="15000"/>
            </a:spcAft>
            <a:buFontTx/>
            <a:buNone/>
          </a:pPr>
          <a:endParaRPr lang="es-MX" sz="1400" b="0" kern="1200" dirty="0">
            <a:latin typeface="Century Gothic" panose="020B0502020202020204" pitchFamily="34" charset="0"/>
          </a:endParaRPr>
        </a:p>
      </dsp:txBody>
      <dsp:txXfrm>
        <a:off x="7442" y="1110787"/>
        <a:ext cx="3182351" cy="27375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5614F-1057-488A-9CD7-983E38CA8CE5}">
      <dsp:nvSpPr>
        <dsp:cNvPr id="0" name=""/>
        <dsp:cNvSpPr/>
      </dsp:nvSpPr>
      <dsp:spPr>
        <a:xfrm>
          <a:off x="0" y="23105"/>
          <a:ext cx="3510334" cy="720000"/>
        </a:xfrm>
        <a:prstGeom prst="rect">
          <a:avLst/>
        </a:prstGeom>
        <a:solidFill>
          <a:srgbClr val="DFC9EF">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FontTx/>
            <a:buNone/>
          </a:pPr>
          <a:endParaRPr lang="es-MX" sz="1800" b="0" kern="1200" dirty="0">
            <a:solidFill>
              <a:schemeClr val="tx1"/>
            </a:solidFill>
            <a:latin typeface="Century Gothic" panose="020B0502020202020204" pitchFamily="34" charset="0"/>
          </a:endParaRPr>
        </a:p>
      </dsp:txBody>
      <dsp:txXfrm>
        <a:off x="0" y="23105"/>
        <a:ext cx="3510334" cy="720000"/>
      </dsp:txXfrm>
    </dsp:sp>
    <dsp:sp modelId="{2756BB47-8D2F-40EA-BE58-E9A8D7EA08F3}">
      <dsp:nvSpPr>
        <dsp:cNvPr id="0" name=""/>
        <dsp:cNvSpPr/>
      </dsp:nvSpPr>
      <dsp:spPr>
        <a:xfrm>
          <a:off x="0" y="743105"/>
          <a:ext cx="3510334" cy="2950875"/>
        </a:xfrm>
        <a:prstGeom prst="rect">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None/>
          </a:pPr>
          <a:r>
            <a:rPr lang="es-ES" sz="1800" kern="1200" dirty="0">
              <a:latin typeface="Century Gothic" panose="020B0502020202020204" pitchFamily="34" charset="0"/>
              <a:cs typeface="Arial" panose="020B0604020202020204" pitchFamily="34" charset="0"/>
            </a:rPr>
            <a:t>Las personas instructoras pueden impartir al interior de su sujeto obligado los siguientes cursos:</a:t>
          </a:r>
        </a:p>
        <a:p>
          <a:pPr marL="171450" lvl="1" indent="-171450" algn="l" defTabSz="800100">
            <a:lnSpc>
              <a:spcPct val="90000"/>
            </a:lnSpc>
            <a:spcBef>
              <a:spcPct val="0"/>
            </a:spcBef>
            <a:spcAft>
              <a:spcPct val="15000"/>
            </a:spcAft>
            <a:buFont typeface="Wingdings" panose="05000000000000000000" pitchFamily="2" charset="2"/>
            <a:buChar char="ü"/>
          </a:pPr>
          <a:r>
            <a:rPr lang="es-ES" sz="1800" kern="1200" dirty="0">
              <a:latin typeface="Century Gothic" panose="020B0502020202020204" pitchFamily="34" charset="0"/>
              <a:cs typeface="Arial" panose="020B0604020202020204" pitchFamily="34" charset="0"/>
            </a:rPr>
            <a:t>ILTAIPRC CDMX</a:t>
          </a:r>
        </a:p>
        <a:p>
          <a:pPr marL="171450" lvl="1" indent="-171450" algn="l" defTabSz="800100">
            <a:lnSpc>
              <a:spcPct val="90000"/>
            </a:lnSpc>
            <a:spcBef>
              <a:spcPct val="0"/>
            </a:spcBef>
            <a:spcAft>
              <a:spcPct val="15000"/>
            </a:spcAft>
            <a:buFont typeface="Wingdings" panose="05000000000000000000" pitchFamily="2" charset="2"/>
            <a:buChar char="ü"/>
          </a:pPr>
          <a:r>
            <a:rPr lang="es-ES" sz="1800" kern="1200" dirty="0">
              <a:latin typeface="Century Gothic" panose="020B0502020202020204" pitchFamily="34" charset="0"/>
              <a:cs typeface="Arial" panose="020B0604020202020204" pitchFamily="34" charset="0"/>
            </a:rPr>
            <a:t>IPDPPSO CDMX</a:t>
          </a:r>
        </a:p>
        <a:p>
          <a:pPr marL="171450" lvl="1" indent="-171450" algn="l" defTabSz="800100">
            <a:lnSpc>
              <a:spcPct val="90000"/>
            </a:lnSpc>
            <a:spcBef>
              <a:spcPct val="0"/>
            </a:spcBef>
            <a:spcAft>
              <a:spcPct val="15000"/>
            </a:spcAft>
            <a:buFont typeface="Wingdings" panose="05000000000000000000" pitchFamily="2" charset="2"/>
            <a:buChar char="ü"/>
          </a:pPr>
          <a:r>
            <a:rPr lang="es-ES" sz="1800" kern="1200" dirty="0">
              <a:latin typeface="Century Gothic" panose="020B0502020202020204" pitchFamily="34" charset="0"/>
              <a:cs typeface="Arial" panose="020B0604020202020204" pitchFamily="34" charset="0"/>
            </a:rPr>
            <a:t>Introducción a la Organización de Archivos</a:t>
          </a:r>
        </a:p>
        <a:p>
          <a:pPr marL="171450" lvl="1" indent="-171450" algn="l" defTabSz="800100">
            <a:lnSpc>
              <a:spcPct val="90000"/>
            </a:lnSpc>
            <a:spcBef>
              <a:spcPct val="0"/>
            </a:spcBef>
            <a:spcAft>
              <a:spcPct val="15000"/>
            </a:spcAft>
            <a:buFont typeface="Wingdings" panose="05000000000000000000" pitchFamily="2" charset="2"/>
            <a:buChar char="ü"/>
          </a:pPr>
          <a:r>
            <a:rPr lang="es-ES" sz="1800" kern="1200" dirty="0">
              <a:latin typeface="Century Gothic" panose="020B0502020202020204" pitchFamily="34" charset="0"/>
              <a:cs typeface="Arial" panose="020B0604020202020204" pitchFamily="34" charset="0"/>
            </a:rPr>
            <a:t>Solicitudes de información y recurso de revisión.</a:t>
          </a:r>
        </a:p>
      </dsp:txBody>
      <dsp:txXfrm>
        <a:off x="0" y="743105"/>
        <a:ext cx="3510334" cy="29508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E6DE2-ED1F-4F6D-AFB9-FE6DF77AAE95}">
      <dsp:nvSpPr>
        <dsp:cNvPr id="0" name=""/>
        <dsp:cNvSpPr/>
      </dsp:nvSpPr>
      <dsp:spPr>
        <a:xfrm>
          <a:off x="3243512" y="206055"/>
          <a:ext cx="1384849" cy="1384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s-ES" sz="2200" b="1" kern="1200" dirty="0" err="1"/>
            <a:t>ReDes</a:t>
          </a:r>
          <a:endParaRPr lang="es-ES" sz="2200" b="1" kern="1200" dirty="0"/>
        </a:p>
      </dsp:txBody>
      <dsp:txXfrm>
        <a:off x="3243512" y="206055"/>
        <a:ext cx="1384849" cy="1384849"/>
      </dsp:txXfrm>
    </dsp:sp>
    <dsp:sp modelId="{E7DF1A75-17C6-444D-AF03-F886BB0CD650}">
      <dsp:nvSpPr>
        <dsp:cNvPr id="0" name=""/>
        <dsp:cNvSpPr/>
      </dsp:nvSpPr>
      <dsp:spPr>
        <a:xfrm>
          <a:off x="1325484" y="-166284"/>
          <a:ext cx="3202346" cy="3134625"/>
        </a:xfrm>
        <a:prstGeom prst="circularArrow">
          <a:avLst>
            <a:gd name="adj1" fmla="val 8254"/>
            <a:gd name="adj2" fmla="val 576623"/>
            <a:gd name="adj3" fmla="val 1775512"/>
            <a:gd name="adj4" fmla="val 315340"/>
            <a:gd name="adj5" fmla="val 9630"/>
          </a:avLst>
        </a:prstGeom>
        <a:solidFill>
          <a:srgbClr val="D600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F1197F-7ADB-43A4-A750-38854D90760C}">
      <dsp:nvSpPr>
        <dsp:cNvPr id="0" name=""/>
        <dsp:cNvSpPr/>
      </dsp:nvSpPr>
      <dsp:spPr>
        <a:xfrm>
          <a:off x="1544812" y="2286635"/>
          <a:ext cx="2294030" cy="1384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s-ES" sz="2200" b="1" kern="1200" dirty="0"/>
            <a:t>CT y UT 100% Capacitados</a:t>
          </a:r>
        </a:p>
      </dsp:txBody>
      <dsp:txXfrm>
        <a:off x="1544812" y="2286635"/>
        <a:ext cx="2294030" cy="1384849"/>
      </dsp:txXfrm>
    </dsp:sp>
    <dsp:sp modelId="{EDE9E19E-D3A1-4DEC-8FD7-E5FA7CF581E9}">
      <dsp:nvSpPr>
        <dsp:cNvPr id="0" name=""/>
        <dsp:cNvSpPr/>
      </dsp:nvSpPr>
      <dsp:spPr>
        <a:xfrm>
          <a:off x="1045183" y="1059"/>
          <a:ext cx="3271539" cy="3271539"/>
        </a:xfrm>
        <a:prstGeom prst="circularArrow">
          <a:avLst>
            <a:gd name="adj1" fmla="val 8254"/>
            <a:gd name="adj2" fmla="val 576623"/>
            <a:gd name="adj3" fmla="val 10300333"/>
            <a:gd name="adj4" fmla="val 8865684"/>
            <a:gd name="adj5" fmla="val 963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E5CE23-C3A1-4F26-83FA-ED9068E9F413}">
      <dsp:nvSpPr>
        <dsp:cNvPr id="0" name=""/>
        <dsp:cNvSpPr/>
      </dsp:nvSpPr>
      <dsp:spPr>
        <a:xfrm>
          <a:off x="855267" y="221913"/>
          <a:ext cx="1384849" cy="1384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s-ES" sz="2200" b="1" kern="1200" dirty="0"/>
            <a:t>100% Capacitado</a:t>
          </a:r>
        </a:p>
      </dsp:txBody>
      <dsp:txXfrm>
        <a:off x="855267" y="221913"/>
        <a:ext cx="1384849" cy="1384849"/>
      </dsp:txXfrm>
    </dsp:sp>
    <dsp:sp modelId="{79BFBE93-AC25-400D-9CA9-DD796F4362AD}">
      <dsp:nvSpPr>
        <dsp:cNvPr id="0" name=""/>
        <dsp:cNvSpPr/>
      </dsp:nvSpPr>
      <dsp:spPr>
        <a:xfrm>
          <a:off x="1199531" y="171801"/>
          <a:ext cx="3271539" cy="3271539"/>
        </a:xfrm>
        <a:prstGeom prst="circularArrow">
          <a:avLst>
            <a:gd name="adj1" fmla="val 8254"/>
            <a:gd name="adj2" fmla="val 576623"/>
            <a:gd name="adj3" fmla="val 16690982"/>
            <a:gd name="adj4" fmla="val 14628323"/>
            <a:gd name="adj5" fmla="val 9630"/>
          </a:avLst>
        </a:prstGeom>
        <a:solidFill>
          <a:srgbClr val="9F78D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5EE07-BC6E-4809-9FDA-1475BECE2B96}">
      <dsp:nvSpPr>
        <dsp:cNvPr id="0" name=""/>
        <dsp:cNvSpPr/>
      </dsp:nvSpPr>
      <dsp:spPr>
        <a:xfrm>
          <a:off x="6786" y="1444009"/>
          <a:ext cx="1885394" cy="1885394"/>
        </a:xfrm>
        <a:prstGeom prst="ellipse">
          <a:avLst/>
        </a:prstGeom>
        <a:solidFill>
          <a:srgbClr val="FF66CC"/>
        </a:solidFill>
        <a:ln w="12700" cap="flat" cmpd="sng" algn="ctr">
          <a:solidFill>
            <a:srgbClr val="33CCC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b="1" kern="1200" dirty="0">
              <a:solidFill>
                <a:schemeClr val="bg1"/>
              </a:solidFill>
            </a:rPr>
            <a:t>Cumplimiento de trabajos de la RED</a:t>
          </a:r>
        </a:p>
      </dsp:txBody>
      <dsp:txXfrm>
        <a:off x="282896" y="1720119"/>
        <a:ext cx="1333174" cy="1333174"/>
      </dsp:txXfrm>
    </dsp:sp>
    <dsp:sp modelId="{85088284-610B-4438-B5E6-345F998CC41B}">
      <dsp:nvSpPr>
        <dsp:cNvPr id="0" name=""/>
        <dsp:cNvSpPr/>
      </dsp:nvSpPr>
      <dsp:spPr>
        <a:xfrm>
          <a:off x="2045274" y="1839942"/>
          <a:ext cx="1093528" cy="1093528"/>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p>
      </dsp:txBody>
      <dsp:txXfrm>
        <a:off x="2190221" y="2258107"/>
        <a:ext cx="803634" cy="257198"/>
      </dsp:txXfrm>
    </dsp:sp>
    <dsp:sp modelId="{24DEA5D4-E5C3-40C5-844B-9DEFEF0333A8}">
      <dsp:nvSpPr>
        <dsp:cNvPr id="0" name=""/>
        <dsp:cNvSpPr/>
      </dsp:nvSpPr>
      <dsp:spPr>
        <a:xfrm>
          <a:off x="3291897" y="1444009"/>
          <a:ext cx="1885394" cy="1885394"/>
        </a:xfrm>
        <a:prstGeom prst="ellipse">
          <a:avLst/>
        </a:prstGeom>
        <a:solidFill>
          <a:schemeClr val="accent4">
            <a:hueOff val="0"/>
            <a:satOff val="0"/>
            <a:lumOff val="0"/>
          </a:schemeClr>
        </a:solidFill>
        <a:ln w="12700" cap="flat" cmpd="sng" algn="ctr">
          <a:solidFill>
            <a:srgbClr val="FF66C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kern="1200" dirty="0">
              <a:solidFill>
                <a:schemeClr val="bg1"/>
              </a:solidFill>
            </a:rPr>
            <a:t>Acciones de capacitación del RC, en los cursos introductorios de LTAIPRC  y LPDPPSO, en un curso especializado y en el curso de archivos</a:t>
          </a:r>
        </a:p>
      </dsp:txBody>
      <dsp:txXfrm>
        <a:off x="3568007" y="1720119"/>
        <a:ext cx="1333174" cy="1333174"/>
      </dsp:txXfrm>
    </dsp:sp>
    <dsp:sp modelId="{74C32684-34A5-4694-A776-042E2E1AACDD}">
      <dsp:nvSpPr>
        <dsp:cNvPr id="0" name=""/>
        <dsp:cNvSpPr/>
      </dsp:nvSpPr>
      <dsp:spPr>
        <a:xfrm>
          <a:off x="5330385" y="1839942"/>
          <a:ext cx="1093528" cy="1093528"/>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MX" sz="1800" kern="1200"/>
        </a:p>
      </dsp:txBody>
      <dsp:txXfrm>
        <a:off x="5475332" y="2258107"/>
        <a:ext cx="803634" cy="257198"/>
      </dsp:txXfrm>
    </dsp:sp>
    <dsp:sp modelId="{66AC682C-DBFC-4DFD-81A5-879925E8F241}">
      <dsp:nvSpPr>
        <dsp:cNvPr id="0" name=""/>
        <dsp:cNvSpPr/>
      </dsp:nvSpPr>
      <dsp:spPr>
        <a:xfrm>
          <a:off x="6577007" y="1444009"/>
          <a:ext cx="1885394" cy="1885394"/>
        </a:xfrm>
        <a:prstGeom prst="ellipse">
          <a:avLst/>
        </a:prstGeom>
        <a:solidFill>
          <a:srgbClr val="33CCCC"/>
        </a:solidFill>
        <a:ln w="12700" cap="flat" cmpd="sng" algn="ctr">
          <a:solidFill>
            <a:srgbClr val="9954C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MX" sz="1700" b="1" kern="1200" dirty="0">
              <a:solidFill>
                <a:schemeClr val="bg1"/>
              </a:solidFill>
            </a:rPr>
            <a:t>Asistencia a reuniones RETAIP. Capacitación</a:t>
          </a:r>
        </a:p>
      </dsp:txBody>
      <dsp:txXfrm>
        <a:off x="6853117" y="1720119"/>
        <a:ext cx="1333174" cy="1333174"/>
      </dsp:txXfrm>
    </dsp:sp>
    <dsp:sp modelId="{92751087-AFE3-409E-8FD0-F6711906AFEC}">
      <dsp:nvSpPr>
        <dsp:cNvPr id="0" name=""/>
        <dsp:cNvSpPr/>
      </dsp:nvSpPr>
      <dsp:spPr>
        <a:xfrm>
          <a:off x="8615495" y="1839942"/>
          <a:ext cx="1093528" cy="1093528"/>
        </a:xfrm>
        <a:prstGeom prst="mathEqual">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44700">
            <a:lnSpc>
              <a:spcPct val="90000"/>
            </a:lnSpc>
            <a:spcBef>
              <a:spcPct val="0"/>
            </a:spcBef>
            <a:spcAft>
              <a:spcPct val="35000"/>
            </a:spcAft>
            <a:buNone/>
          </a:pPr>
          <a:endParaRPr lang="es-ES" sz="4600" kern="1200"/>
        </a:p>
      </dsp:txBody>
      <dsp:txXfrm>
        <a:off x="8760442" y="2065209"/>
        <a:ext cx="803634" cy="642994"/>
      </dsp:txXfrm>
    </dsp:sp>
    <dsp:sp modelId="{F1D5BD0F-5B2E-4811-B56C-8CCA42F19E2C}">
      <dsp:nvSpPr>
        <dsp:cNvPr id="0" name=""/>
        <dsp:cNvSpPr/>
      </dsp:nvSpPr>
      <dsp:spPr>
        <a:xfrm>
          <a:off x="9862118" y="1444009"/>
          <a:ext cx="1885394" cy="1885394"/>
        </a:xfrm>
        <a:prstGeom prst="ellipse">
          <a:avLst/>
        </a:prstGeom>
        <a:solidFill>
          <a:srgbClr val="800080"/>
        </a:solidFill>
        <a:ln w="12700" cap="flat" cmpd="sng" algn="ctr">
          <a:solidFill>
            <a:srgbClr val="FF66C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MX" sz="2800" b="1" kern="1200" dirty="0">
              <a:solidFill>
                <a:schemeClr val="bg1"/>
              </a:solidFill>
            </a:rPr>
            <a:t>ReDes 2023</a:t>
          </a:r>
          <a:endParaRPr lang="es-ES" sz="2800" b="1" kern="1200" dirty="0"/>
        </a:p>
      </dsp:txBody>
      <dsp:txXfrm>
        <a:off x="10138228" y="1720119"/>
        <a:ext cx="1333174" cy="133317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7AA978-488E-4E5A-B19B-5D654193F0AD}">
      <dsp:nvSpPr>
        <dsp:cNvPr id="0" name=""/>
        <dsp:cNvSpPr/>
      </dsp:nvSpPr>
      <dsp:spPr>
        <a:xfrm rot="5400000">
          <a:off x="228157" y="310466"/>
          <a:ext cx="1288905" cy="1082418"/>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s-ES" sz="3600" kern="1200" dirty="0">
              <a:latin typeface="Century Gothic" panose="020B0502020202020204" pitchFamily="34" charset="0"/>
            </a:rPr>
            <a:t>1ra.</a:t>
          </a:r>
        </a:p>
      </dsp:txBody>
      <dsp:txXfrm rot="-5400000">
        <a:off x="331401" y="748431"/>
        <a:ext cx="1082418" cy="206487"/>
      </dsp:txXfrm>
    </dsp:sp>
    <dsp:sp modelId="{9A70D30C-03A5-4C72-BB11-1CA3EB4CCC96}">
      <dsp:nvSpPr>
        <dsp:cNvPr id="0" name=""/>
        <dsp:cNvSpPr/>
      </dsp:nvSpPr>
      <dsp:spPr>
        <a:xfrm rot="5400000">
          <a:off x="5492125" y="-3548196"/>
          <a:ext cx="1245239" cy="855785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lvl="1" indent="0" algn="just" defTabSz="711200">
            <a:lnSpc>
              <a:spcPct val="90000"/>
            </a:lnSpc>
            <a:spcBef>
              <a:spcPct val="0"/>
            </a:spcBef>
            <a:spcAft>
              <a:spcPct val="15000"/>
            </a:spcAft>
            <a:buFontTx/>
            <a:buNone/>
          </a:pPr>
          <a:r>
            <a:rPr lang="es-ES" sz="1600" b="1" kern="1200" dirty="0">
              <a:latin typeface="Century Gothic" panose="020B0502020202020204" pitchFamily="34" charset="0"/>
            </a:rPr>
            <a:t>PLANEACIÓN (30 DE MARZO)</a:t>
          </a:r>
        </a:p>
        <a:p>
          <a:pPr marL="0" lvl="1" indent="0" algn="just" defTabSz="711200">
            <a:lnSpc>
              <a:spcPct val="90000"/>
            </a:lnSpc>
            <a:spcBef>
              <a:spcPct val="0"/>
            </a:spcBef>
            <a:spcAft>
              <a:spcPct val="15000"/>
            </a:spcAft>
            <a:buFont typeface="Wingdings" panose="05000000000000000000" pitchFamily="2" charset="2"/>
            <a:buChar char="§"/>
          </a:pPr>
          <a:r>
            <a:rPr lang="es-ES" sz="1600" b="0" kern="1200" dirty="0">
              <a:solidFill>
                <a:prstClr val="black">
                  <a:hueOff val="0"/>
                  <a:satOff val="0"/>
                  <a:lumOff val="0"/>
                  <a:alphaOff val="0"/>
                </a:prstClr>
              </a:solidFill>
              <a:latin typeface="Century Gothic" panose="020B0502020202020204" pitchFamily="34" charset="0"/>
              <a:ea typeface="+mn-ea"/>
              <a:cs typeface="+mn-cs"/>
            </a:rPr>
            <a:t>Logros alcanzados </a:t>
          </a:r>
          <a:r>
            <a:rPr lang="es-ES" sz="1600" b="0" kern="1200" dirty="0">
              <a:latin typeface="Century Gothic" panose="020B0502020202020204" pitchFamily="34" charset="0"/>
            </a:rPr>
            <a:t>en 2022</a:t>
          </a:r>
        </a:p>
        <a:p>
          <a:pPr marL="0" lvl="1" indent="0" algn="just" defTabSz="711200">
            <a:lnSpc>
              <a:spcPct val="90000"/>
            </a:lnSpc>
            <a:spcBef>
              <a:spcPct val="0"/>
            </a:spcBef>
            <a:spcAft>
              <a:spcPct val="15000"/>
            </a:spcAft>
            <a:buFont typeface="Wingdings" panose="05000000000000000000" pitchFamily="2" charset="2"/>
            <a:buChar char="§"/>
          </a:pPr>
          <a:r>
            <a:rPr lang="es-ES" sz="1600" b="0" kern="1200" dirty="0">
              <a:latin typeface="Century Gothic" panose="020B0502020202020204" pitchFamily="34" charset="0"/>
            </a:rPr>
            <a:t>Oferta de capacitación y profesionalización  2023</a:t>
          </a:r>
        </a:p>
        <a:p>
          <a:pPr marL="0" lvl="1" indent="0" algn="just" defTabSz="711200">
            <a:lnSpc>
              <a:spcPct val="90000"/>
            </a:lnSpc>
            <a:spcBef>
              <a:spcPct val="0"/>
            </a:spcBef>
            <a:spcAft>
              <a:spcPct val="15000"/>
            </a:spcAft>
            <a:buFont typeface="Wingdings" panose="05000000000000000000" pitchFamily="2" charset="2"/>
            <a:buChar char="§"/>
          </a:pPr>
          <a:r>
            <a:rPr lang="es-ES" sz="1600" b="0" kern="1200" dirty="0">
              <a:latin typeface="Century Gothic" panose="020B0502020202020204" pitchFamily="34" charset="0"/>
            </a:rPr>
            <a:t>Trabajos y acuerdos de la RED</a:t>
          </a:r>
        </a:p>
        <a:p>
          <a:pPr marL="0" lvl="1" indent="0" algn="just" defTabSz="711200">
            <a:lnSpc>
              <a:spcPct val="90000"/>
            </a:lnSpc>
            <a:spcBef>
              <a:spcPct val="0"/>
            </a:spcBef>
            <a:spcAft>
              <a:spcPct val="15000"/>
            </a:spcAft>
            <a:buFont typeface="Wingdings" panose="05000000000000000000" pitchFamily="2" charset="2"/>
            <a:buChar char="§"/>
          </a:pPr>
          <a:r>
            <a:rPr lang="es-ES" sz="1600" b="0" kern="1200" dirty="0">
              <a:latin typeface="Century Gothic" panose="020B0502020202020204" pitchFamily="34" charset="0"/>
            </a:rPr>
            <a:t>Otras acciones para el fomento a la cultura de la transparencia</a:t>
          </a:r>
        </a:p>
      </dsp:txBody>
      <dsp:txXfrm rot="-5400000">
        <a:off x="1835818" y="168899"/>
        <a:ext cx="8497066" cy="1123663"/>
      </dsp:txXfrm>
    </dsp:sp>
    <dsp:sp modelId="{399F48BC-4690-4F20-976C-4CE66BAE15D7}">
      <dsp:nvSpPr>
        <dsp:cNvPr id="0" name=""/>
        <dsp:cNvSpPr/>
      </dsp:nvSpPr>
      <dsp:spPr>
        <a:xfrm rot="5400000">
          <a:off x="228157" y="1659632"/>
          <a:ext cx="1288905" cy="1082418"/>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s-ES" sz="3600" kern="1200" dirty="0">
              <a:latin typeface="Century Gothic" panose="020B0502020202020204" pitchFamily="34" charset="0"/>
            </a:rPr>
            <a:t>2da.</a:t>
          </a:r>
        </a:p>
      </dsp:txBody>
      <dsp:txXfrm rot="-5400000">
        <a:off x="331401" y="2097597"/>
        <a:ext cx="1082418" cy="206487"/>
      </dsp:txXfrm>
    </dsp:sp>
    <dsp:sp modelId="{F781E78A-5315-4DA1-946D-63E0CF2DE9E3}">
      <dsp:nvSpPr>
        <dsp:cNvPr id="0" name=""/>
        <dsp:cNvSpPr/>
      </dsp:nvSpPr>
      <dsp:spPr>
        <a:xfrm rot="5400000">
          <a:off x="5489024" y="-2136427"/>
          <a:ext cx="1284421" cy="8579733"/>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Tx/>
            <a:buNone/>
          </a:pPr>
          <a:r>
            <a:rPr lang="es-ES" sz="1600" b="1" kern="1200">
              <a:latin typeface="Century Gothic" panose="020B0502020202020204" pitchFamily="34" charset="0"/>
            </a:rPr>
            <a:t>SEGUIMIENTO </a:t>
          </a:r>
          <a:r>
            <a:rPr lang="es-ES" sz="1600" b="1" kern="1200" dirty="0">
              <a:latin typeface="Century Gothic" panose="020B0502020202020204" pitchFamily="34" charset="0"/>
            </a:rPr>
            <a:t>(JULIO)</a:t>
          </a:r>
        </a:p>
        <a:p>
          <a:pPr marL="171450" lvl="1" indent="-171450" algn="l" defTabSz="711200">
            <a:lnSpc>
              <a:spcPct val="90000"/>
            </a:lnSpc>
            <a:spcBef>
              <a:spcPct val="0"/>
            </a:spcBef>
            <a:spcAft>
              <a:spcPct val="15000"/>
            </a:spcAft>
            <a:buFont typeface="Wingdings" panose="05000000000000000000" pitchFamily="2" charset="2"/>
            <a:buChar char="§"/>
          </a:pPr>
          <a:r>
            <a:rPr lang="es-ES" sz="1600" kern="1200" dirty="0">
              <a:latin typeface="Century Gothic" panose="020B0502020202020204" pitchFamily="34" charset="0"/>
            </a:rPr>
            <a:t>Analizar los problemas u obstáculos que se pueden presentar en la operación de los programas de capacitación institucionales, compartir experiencias e identificar las soluciones y los ajustes necesarios para dar cumplimiento a las metas programadas.</a:t>
          </a:r>
          <a:endParaRPr lang="es-ES" sz="1600" b="1" kern="1200" dirty="0">
            <a:latin typeface="Century Gothic" panose="020B0502020202020204" pitchFamily="34" charset="0"/>
          </a:endParaRPr>
        </a:p>
      </dsp:txBody>
      <dsp:txXfrm rot="-5400000">
        <a:off x="1841368" y="1573929"/>
        <a:ext cx="8517033" cy="1159021"/>
      </dsp:txXfrm>
    </dsp:sp>
    <dsp:sp modelId="{0E49C567-61FD-417D-93C3-AF3E50A7172F}">
      <dsp:nvSpPr>
        <dsp:cNvPr id="0" name=""/>
        <dsp:cNvSpPr/>
      </dsp:nvSpPr>
      <dsp:spPr>
        <a:xfrm rot="5400000">
          <a:off x="228157" y="3045008"/>
          <a:ext cx="1288905" cy="1082418"/>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s-ES" sz="3600" kern="1200" dirty="0">
              <a:latin typeface="Century Gothic" panose="020B0502020202020204" pitchFamily="34" charset="0"/>
            </a:rPr>
            <a:t>3ra.</a:t>
          </a:r>
          <a:endParaRPr lang="es-ES" sz="3600" b="1" kern="1200" dirty="0">
            <a:latin typeface="Century Gothic" panose="020B0502020202020204" pitchFamily="34" charset="0"/>
          </a:endParaRPr>
        </a:p>
      </dsp:txBody>
      <dsp:txXfrm rot="-5400000">
        <a:off x="331401" y="3482973"/>
        <a:ext cx="1082418" cy="206487"/>
      </dsp:txXfrm>
    </dsp:sp>
    <dsp:sp modelId="{552FB6CA-A839-4F1C-958C-6094200946E5}">
      <dsp:nvSpPr>
        <dsp:cNvPr id="0" name=""/>
        <dsp:cNvSpPr/>
      </dsp:nvSpPr>
      <dsp:spPr>
        <a:xfrm rot="5400000">
          <a:off x="5490647" y="-733898"/>
          <a:ext cx="1356840" cy="8579733"/>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Tx/>
            <a:buNone/>
          </a:pPr>
          <a:r>
            <a:rPr lang="es-ES" sz="1600" b="1" kern="1200" dirty="0">
              <a:latin typeface="Century Gothic" panose="020B0502020202020204" pitchFamily="34" charset="0"/>
            </a:rPr>
            <a:t>RESULTADOS (OCTUBRE)</a:t>
          </a:r>
        </a:p>
        <a:p>
          <a:pPr marL="171450" lvl="1" indent="-171450" algn="l" defTabSz="711200">
            <a:lnSpc>
              <a:spcPct val="90000"/>
            </a:lnSpc>
            <a:spcBef>
              <a:spcPct val="0"/>
            </a:spcBef>
            <a:spcAft>
              <a:spcPct val="15000"/>
            </a:spcAft>
            <a:buFont typeface="Wingdings" panose="05000000000000000000" pitchFamily="2" charset="2"/>
            <a:buChar char="§"/>
          </a:pPr>
          <a:r>
            <a:rPr lang="es-ES" sz="1600" b="0" kern="1200" dirty="0">
              <a:latin typeface="Century Gothic" panose="020B0502020202020204" pitchFamily="34" charset="0"/>
            </a:rPr>
            <a:t>Cierre preliminar de resultados de capacitación y profesionalización 2023.</a:t>
          </a:r>
        </a:p>
        <a:p>
          <a:pPr marL="171450" lvl="1" indent="-171450" algn="l" defTabSz="711200">
            <a:lnSpc>
              <a:spcPct val="90000"/>
            </a:lnSpc>
            <a:spcBef>
              <a:spcPct val="0"/>
            </a:spcBef>
            <a:spcAft>
              <a:spcPct val="15000"/>
            </a:spcAft>
            <a:buFont typeface="Wingdings" panose="05000000000000000000" pitchFamily="2" charset="2"/>
            <a:buChar char="§"/>
          </a:pPr>
          <a:r>
            <a:rPr lang="es-ES" sz="1600" b="0" kern="1200" dirty="0">
              <a:latin typeface="Century Gothic" panose="020B0502020202020204" pitchFamily="34" charset="0"/>
            </a:rPr>
            <a:t>Avances de los trabajos y acuerdos de la RED 2023.</a:t>
          </a:r>
        </a:p>
        <a:p>
          <a:pPr marL="171450" lvl="1" indent="-171450" algn="l" defTabSz="711200">
            <a:lnSpc>
              <a:spcPct val="90000"/>
            </a:lnSpc>
            <a:spcBef>
              <a:spcPct val="0"/>
            </a:spcBef>
            <a:spcAft>
              <a:spcPct val="15000"/>
            </a:spcAft>
            <a:buFont typeface="Wingdings" panose="05000000000000000000" pitchFamily="2" charset="2"/>
            <a:buChar char="§"/>
          </a:pPr>
          <a:r>
            <a:rPr lang="es-ES" sz="1600" b="0" kern="1200" dirty="0">
              <a:latin typeface="Century Gothic" panose="020B0502020202020204" pitchFamily="34" charset="0"/>
            </a:rPr>
            <a:t>Previsión de acciones para 2024.</a:t>
          </a:r>
        </a:p>
      </dsp:txBody>
      <dsp:txXfrm rot="-5400000">
        <a:off x="1879201" y="2943783"/>
        <a:ext cx="8513498" cy="12243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B772D-5CB4-4FD7-B0E9-399B70A078D8}">
      <dsp:nvSpPr>
        <dsp:cNvPr id="0" name=""/>
        <dsp:cNvSpPr/>
      </dsp:nvSpPr>
      <dsp:spPr>
        <a:xfrm>
          <a:off x="138622" y="766087"/>
          <a:ext cx="3271005" cy="1282765"/>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363" tIns="76200" rIns="76200" bIns="76200" numCol="1" spcCol="1270" anchor="ctr" anchorCtr="0">
          <a:noAutofit/>
        </a:bodyPr>
        <a:lstStyle/>
        <a:p>
          <a:pPr marL="0" lvl="0" indent="0" algn="l" defTabSz="889000">
            <a:lnSpc>
              <a:spcPct val="90000"/>
            </a:lnSpc>
            <a:spcBef>
              <a:spcPct val="0"/>
            </a:spcBef>
            <a:spcAft>
              <a:spcPct val="35000"/>
            </a:spcAft>
            <a:buNone/>
          </a:pPr>
          <a:r>
            <a:rPr lang="es-MX" sz="2000" b="1" kern="1200" dirty="0"/>
            <a:t>1. Oferta de capacitación del INFOCDMX</a:t>
          </a:r>
        </a:p>
      </dsp:txBody>
      <dsp:txXfrm>
        <a:off x="138622" y="766087"/>
        <a:ext cx="3271005" cy="1282765"/>
      </dsp:txXfrm>
    </dsp:sp>
    <dsp:sp modelId="{71EE8508-3FC5-48CD-AC3D-33EC93441F37}">
      <dsp:nvSpPr>
        <dsp:cNvPr id="0" name=""/>
        <dsp:cNvSpPr/>
      </dsp:nvSpPr>
      <dsp:spPr>
        <a:xfrm>
          <a:off x="2330" y="748726"/>
          <a:ext cx="715532" cy="1073298"/>
        </a:xfrm>
        <a:prstGeom prst="rect">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2918A6-C196-4BA3-BE3A-973EE967025B}">
      <dsp:nvSpPr>
        <dsp:cNvPr id="0" name=""/>
        <dsp:cNvSpPr/>
      </dsp:nvSpPr>
      <dsp:spPr>
        <a:xfrm>
          <a:off x="3727138" y="766087"/>
          <a:ext cx="3271005" cy="1282765"/>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363" tIns="76200" rIns="76200" bIns="76200" numCol="1" spcCol="1270" anchor="ctr" anchorCtr="0">
          <a:noAutofit/>
        </a:bodyPr>
        <a:lstStyle/>
        <a:p>
          <a:pPr marL="0" lvl="0" indent="0" algn="l" defTabSz="889000">
            <a:lnSpc>
              <a:spcPct val="90000"/>
            </a:lnSpc>
            <a:spcBef>
              <a:spcPct val="0"/>
            </a:spcBef>
            <a:spcAft>
              <a:spcPct val="35000"/>
            </a:spcAft>
            <a:buNone/>
          </a:pPr>
          <a:r>
            <a:rPr lang="es-MX" sz="2000" b="1" kern="1200" dirty="0"/>
            <a:t>2. Capacitación en línea</a:t>
          </a:r>
        </a:p>
      </dsp:txBody>
      <dsp:txXfrm>
        <a:off x="3727138" y="766087"/>
        <a:ext cx="3271005" cy="1282765"/>
      </dsp:txXfrm>
    </dsp:sp>
    <dsp:sp modelId="{BB85EF1D-B44F-4A5F-A196-4630F3F89F4A}">
      <dsp:nvSpPr>
        <dsp:cNvPr id="0" name=""/>
        <dsp:cNvSpPr/>
      </dsp:nvSpPr>
      <dsp:spPr>
        <a:xfrm>
          <a:off x="3590846" y="748726"/>
          <a:ext cx="715532" cy="1073298"/>
        </a:xfrm>
        <a:prstGeom prst="rect">
          <a:avLst/>
        </a:prstGeom>
        <a:solidFill>
          <a:schemeClr val="accent3">
            <a:tint val="50000"/>
            <a:hueOff val="259279"/>
            <a:satOff val="12500"/>
            <a:lumOff val="2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F834D-D309-4568-8CA5-CB12751F1326}">
      <dsp:nvSpPr>
        <dsp:cNvPr id="0" name=""/>
        <dsp:cNvSpPr/>
      </dsp:nvSpPr>
      <dsp:spPr>
        <a:xfrm>
          <a:off x="7315654" y="766087"/>
          <a:ext cx="3271005" cy="1282765"/>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363" tIns="76200" rIns="76200" bIns="76200" numCol="1" spcCol="1270" anchor="ctr" anchorCtr="0">
          <a:noAutofit/>
        </a:bodyPr>
        <a:lstStyle/>
        <a:p>
          <a:pPr marL="0" lvl="0" indent="0" algn="l" defTabSz="889000">
            <a:lnSpc>
              <a:spcPct val="90000"/>
            </a:lnSpc>
            <a:spcBef>
              <a:spcPct val="0"/>
            </a:spcBef>
            <a:spcAft>
              <a:spcPct val="35000"/>
            </a:spcAft>
            <a:buNone/>
          </a:pPr>
          <a:r>
            <a:rPr lang="es-MX" sz="2000" b="1" kern="1200" dirty="0"/>
            <a:t>3. Capacitación en aula virtual en tiempo real</a:t>
          </a:r>
        </a:p>
      </dsp:txBody>
      <dsp:txXfrm>
        <a:off x="7315654" y="766087"/>
        <a:ext cx="3271005" cy="1282765"/>
      </dsp:txXfrm>
    </dsp:sp>
    <dsp:sp modelId="{3C118184-B7BB-41A5-B5B3-1458CCAD5D7A}">
      <dsp:nvSpPr>
        <dsp:cNvPr id="0" name=""/>
        <dsp:cNvSpPr/>
      </dsp:nvSpPr>
      <dsp:spPr>
        <a:xfrm>
          <a:off x="7179362" y="748726"/>
          <a:ext cx="715532" cy="1073298"/>
        </a:xfrm>
        <a:prstGeom prst="rect">
          <a:avLst/>
        </a:prstGeom>
        <a:solidFill>
          <a:schemeClr val="accent3">
            <a:tint val="50000"/>
            <a:hueOff val="518559"/>
            <a:satOff val="25000"/>
            <a:lumOff val="4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919E1F-FCE1-4B4B-9DCF-87161A2077B9}">
      <dsp:nvSpPr>
        <dsp:cNvPr id="0" name=""/>
        <dsp:cNvSpPr/>
      </dsp:nvSpPr>
      <dsp:spPr>
        <a:xfrm>
          <a:off x="138622" y="2183198"/>
          <a:ext cx="3271005" cy="1282765"/>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363" tIns="76200" rIns="76200" bIns="76200" numCol="1" spcCol="1270" anchor="ctr" anchorCtr="0">
          <a:noAutofit/>
        </a:bodyPr>
        <a:lstStyle/>
        <a:p>
          <a:pPr marL="0" lvl="0" indent="0" algn="l" defTabSz="889000">
            <a:lnSpc>
              <a:spcPct val="90000"/>
            </a:lnSpc>
            <a:spcBef>
              <a:spcPct val="0"/>
            </a:spcBef>
            <a:spcAft>
              <a:spcPct val="35000"/>
            </a:spcAft>
            <a:buNone/>
          </a:pPr>
          <a:r>
            <a:rPr lang="es-MX" sz="2000" b="1" kern="1200" dirty="0"/>
            <a:t>4. Capacitación impartida por instructores externos</a:t>
          </a:r>
        </a:p>
      </dsp:txBody>
      <dsp:txXfrm>
        <a:off x="138622" y="2183198"/>
        <a:ext cx="3271005" cy="1282765"/>
      </dsp:txXfrm>
    </dsp:sp>
    <dsp:sp modelId="{BF386DFF-B03F-4B3B-B5FD-2EEB144851F0}">
      <dsp:nvSpPr>
        <dsp:cNvPr id="0" name=""/>
        <dsp:cNvSpPr/>
      </dsp:nvSpPr>
      <dsp:spPr>
        <a:xfrm>
          <a:off x="2330" y="2165836"/>
          <a:ext cx="715532" cy="1073298"/>
        </a:xfrm>
        <a:prstGeom prst="rect">
          <a:avLst/>
        </a:prstGeom>
        <a:solidFill>
          <a:schemeClr val="accent3">
            <a:tint val="50000"/>
            <a:hueOff val="777838"/>
            <a:satOff val="37500"/>
            <a:lumOff val="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67FA4A-3DDA-4AB0-9DFB-DE0EDCF20122}">
      <dsp:nvSpPr>
        <dsp:cNvPr id="0" name=""/>
        <dsp:cNvSpPr/>
      </dsp:nvSpPr>
      <dsp:spPr>
        <a:xfrm>
          <a:off x="3727138" y="2183198"/>
          <a:ext cx="3271005" cy="1282765"/>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363" tIns="76200" rIns="76200" bIns="76200" numCol="1" spcCol="1270" anchor="ctr" anchorCtr="0">
          <a:noAutofit/>
        </a:bodyPr>
        <a:lstStyle/>
        <a:p>
          <a:pPr marL="0" lvl="0" indent="0" algn="l" defTabSz="889000">
            <a:lnSpc>
              <a:spcPct val="90000"/>
            </a:lnSpc>
            <a:spcBef>
              <a:spcPct val="0"/>
            </a:spcBef>
            <a:spcAft>
              <a:spcPct val="35000"/>
            </a:spcAft>
            <a:buNone/>
          </a:pPr>
          <a:r>
            <a:rPr lang="es-MX" sz="2000" b="1" kern="1200" dirty="0"/>
            <a:t>5. Profesionalización</a:t>
          </a:r>
        </a:p>
      </dsp:txBody>
      <dsp:txXfrm>
        <a:off x="3727138" y="2183198"/>
        <a:ext cx="3271005" cy="1282765"/>
      </dsp:txXfrm>
    </dsp:sp>
    <dsp:sp modelId="{808A3169-DEE9-46B7-AB6F-FAC13E476E8D}">
      <dsp:nvSpPr>
        <dsp:cNvPr id="0" name=""/>
        <dsp:cNvSpPr/>
      </dsp:nvSpPr>
      <dsp:spPr>
        <a:xfrm>
          <a:off x="3590846" y="2165836"/>
          <a:ext cx="715532" cy="1073298"/>
        </a:xfrm>
        <a:prstGeom prst="rect">
          <a:avLst/>
        </a:prstGeom>
        <a:solidFill>
          <a:schemeClr val="accent3">
            <a:tint val="50000"/>
            <a:hueOff val="1037118"/>
            <a:satOff val="50000"/>
            <a:lumOff val="9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3ACF5B-906C-4615-863D-5C7477A17418}">
      <dsp:nvSpPr>
        <dsp:cNvPr id="0" name=""/>
        <dsp:cNvSpPr/>
      </dsp:nvSpPr>
      <dsp:spPr>
        <a:xfrm>
          <a:off x="7315654" y="2183198"/>
          <a:ext cx="3271005" cy="1282765"/>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363" tIns="76200" rIns="76200" bIns="76200" numCol="1" spcCol="1270" anchor="ctr" anchorCtr="0">
          <a:noAutofit/>
        </a:bodyPr>
        <a:lstStyle/>
        <a:p>
          <a:pPr marL="0" lvl="0" indent="0" algn="l" defTabSz="889000">
            <a:lnSpc>
              <a:spcPct val="90000"/>
            </a:lnSpc>
            <a:spcBef>
              <a:spcPct val="0"/>
            </a:spcBef>
            <a:spcAft>
              <a:spcPct val="35000"/>
            </a:spcAft>
            <a:buNone/>
          </a:pPr>
          <a:r>
            <a:rPr lang="es-MX" sz="2000" b="1" kern="1200" dirty="0"/>
            <a:t>6. Tutoriales</a:t>
          </a:r>
        </a:p>
      </dsp:txBody>
      <dsp:txXfrm>
        <a:off x="7315654" y="2183198"/>
        <a:ext cx="3271005" cy="1282765"/>
      </dsp:txXfrm>
    </dsp:sp>
    <dsp:sp modelId="{84C8B851-CB72-4EF0-A1EA-036511F00DF3}">
      <dsp:nvSpPr>
        <dsp:cNvPr id="0" name=""/>
        <dsp:cNvSpPr/>
      </dsp:nvSpPr>
      <dsp:spPr>
        <a:xfrm>
          <a:off x="7179362" y="2165836"/>
          <a:ext cx="715532" cy="1073298"/>
        </a:xfrm>
        <a:prstGeom prst="rect">
          <a:avLst/>
        </a:prstGeom>
        <a:solidFill>
          <a:schemeClr val="accent3">
            <a:tint val="50000"/>
            <a:hueOff val="1296397"/>
            <a:satOff val="62500"/>
            <a:lumOff val="12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258639-69EE-4AFA-8C3D-397EF8DD327E}">
      <dsp:nvSpPr>
        <dsp:cNvPr id="0" name=""/>
        <dsp:cNvSpPr/>
      </dsp:nvSpPr>
      <dsp:spPr>
        <a:xfrm>
          <a:off x="138622" y="3600309"/>
          <a:ext cx="3271005" cy="1282765"/>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363" tIns="76200" rIns="76200" bIns="76200" numCol="1" spcCol="1270" anchor="ctr" anchorCtr="0">
          <a:noAutofit/>
        </a:bodyPr>
        <a:lstStyle/>
        <a:p>
          <a:pPr marL="0" lvl="0" indent="0" algn="l" defTabSz="889000">
            <a:lnSpc>
              <a:spcPct val="90000"/>
            </a:lnSpc>
            <a:spcBef>
              <a:spcPct val="0"/>
            </a:spcBef>
            <a:spcAft>
              <a:spcPct val="35000"/>
            </a:spcAft>
            <a:buNone/>
          </a:pPr>
          <a:r>
            <a:rPr lang="es-MX" sz="2000" b="1" kern="1200" dirty="0"/>
            <a:t>7. Resultados del Formato 5. Seguimiento al PAC 2022</a:t>
          </a:r>
        </a:p>
      </dsp:txBody>
      <dsp:txXfrm>
        <a:off x="138622" y="3600309"/>
        <a:ext cx="3271005" cy="1282765"/>
      </dsp:txXfrm>
    </dsp:sp>
    <dsp:sp modelId="{95D5C136-EB61-4C09-96D1-6AC238684BCE}">
      <dsp:nvSpPr>
        <dsp:cNvPr id="0" name=""/>
        <dsp:cNvSpPr/>
      </dsp:nvSpPr>
      <dsp:spPr>
        <a:xfrm>
          <a:off x="2330" y="3582947"/>
          <a:ext cx="715532" cy="1073298"/>
        </a:xfrm>
        <a:prstGeom prst="rect">
          <a:avLst/>
        </a:prstGeom>
        <a:solidFill>
          <a:schemeClr val="accent3">
            <a:tint val="50000"/>
            <a:hueOff val="1555677"/>
            <a:satOff val="75000"/>
            <a:lumOff val="14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09081E-7F1F-4EC6-A3D6-19C1487C76A8}">
      <dsp:nvSpPr>
        <dsp:cNvPr id="0" name=""/>
        <dsp:cNvSpPr/>
      </dsp:nvSpPr>
      <dsp:spPr>
        <a:xfrm>
          <a:off x="3727138" y="3600309"/>
          <a:ext cx="3271005" cy="1282765"/>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363" tIns="76200" rIns="76200" bIns="76200" numCol="1" spcCol="1270" anchor="ctr" anchorCtr="0">
          <a:noAutofit/>
        </a:bodyPr>
        <a:lstStyle/>
        <a:p>
          <a:pPr marL="0" lvl="0" indent="0" algn="l" defTabSz="889000">
            <a:lnSpc>
              <a:spcPct val="90000"/>
            </a:lnSpc>
            <a:spcBef>
              <a:spcPct val="0"/>
            </a:spcBef>
            <a:spcAft>
              <a:spcPct val="35000"/>
            </a:spcAft>
            <a:buNone/>
          </a:pPr>
          <a:r>
            <a:rPr lang="es-MX" sz="2000" b="1" kern="1200" dirty="0"/>
            <a:t>8. Reconocimientos</a:t>
          </a:r>
        </a:p>
      </dsp:txBody>
      <dsp:txXfrm>
        <a:off x="3727138" y="3600309"/>
        <a:ext cx="3271005" cy="1282765"/>
      </dsp:txXfrm>
    </dsp:sp>
    <dsp:sp modelId="{299125E0-3FFE-47F5-8505-DADF4427BCBF}">
      <dsp:nvSpPr>
        <dsp:cNvPr id="0" name=""/>
        <dsp:cNvSpPr/>
      </dsp:nvSpPr>
      <dsp:spPr>
        <a:xfrm>
          <a:off x="3590846" y="3582947"/>
          <a:ext cx="715532" cy="1073298"/>
        </a:xfrm>
        <a:prstGeom prst="rect">
          <a:avLst/>
        </a:prstGeom>
        <a:solidFill>
          <a:schemeClr val="accent3">
            <a:tint val="50000"/>
            <a:hueOff val="1814956"/>
            <a:satOff val="87500"/>
            <a:lumOff val="1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82669E-1809-4F2B-8873-E122A583D027}">
      <dsp:nvSpPr>
        <dsp:cNvPr id="0" name=""/>
        <dsp:cNvSpPr/>
      </dsp:nvSpPr>
      <dsp:spPr>
        <a:xfrm>
          <a:off x="7315654" y="3600309"/>
          <a:ext cx="3271005" cy="1282765"/>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363" tIns="76200" rIns="76200" bIns="76200" numCol="1" spcCol="1270" anchor="ctr" anchorCtr="0">
          <a:noAutofit/>
        </a:bodyPr>
        <a:lstStyle/>
        <a:p>
          <a:pPr marL="0" lvl="0" indent="0" algn="l" defTabSz="889000">
            <a:lnSpc>
              <a:spcPct val="90000"/>
            </a:lnSpc>
            <a:spcBef>
              <a:spcPct val="0"/>
            </a:spcBef>
            <a:spcAft>
              <a:spcPct val="35000"/>
            </a:spcAft>
            <a:buNone/>
          </a:pPr>
          <a:r>
            <a:rPr lang="es-MX" sz="2000" b="1" kern="1200" dirty="0"/>
            <a:t>9. Reuniones RETAIP Capacitación</a:t>
          </a:r>
        </a:p>
      </dsp:txBody>
      <dsp:txXfrm>
        <a:off x="7315654" y="3600309"/>
        <a:ext cx="3271005" cy="1282765"/>
      </dsp:txXfrm>
    </dsp:sp>
    <dsp:sp modelId="{55E7C891-02DF-4165-9810-6B252EFD408F}">
      <dsp:nvSpPr>
        <dsp:cNvPr id="0" name=""/>
        <dsp:cNvSpPr/>
      </dsp:nvSpPr>
      <dsp:spPr>
        <a:xfrm>
          <a:off x="7179362" y="3582947"/>
          <a:ext cx="715532" cy="1073298"/>
        </a:xfrm>
        <a:prstGeom prst="rect">
          <a:avLst/>
        </a:prstGeom>
        <a:solidFill>
          <a:schemeClr val="accent3">
            <a:tint val="50000"/>
            <a:hueOff val="2074236"/>
            <a:satOff val="100000"/>
            <a:lumOff val="19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9DFCE-D088-934F-B6BD-9940C99B6CED}">
      <dsp:nvSpPr>
        <dsp:cNvPr id="0" name=""/>
        <dsp:cNvSpPr/>
      </dsp:nvSpPr>
      <dsp:spPr>
        <a:xfrm>
          <a:off x="0" y="0"/>
          <a:ext cx="4530956" cy="4530956"/>
        </a:xfrm>
        <a:prstGeom prst="pie">
          <a:avLst>
            <a:gd name="adj1" fmla="val 5400000"/>
            <a:gd name="adj2" fmla="val 1620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523943C-B1B7-AE4B-AA5B-1A7B3F49C6C6}">
      <dsp:nvSpPr>
        <dsp:cNvPr id="0" name=""/>
        <dsp:cNvSpPr/>
      </dsp:nvSpPr>
      <dsp:spPr>
        <a:xfrm>
          <a:off x="2265478" y="0"/>
          <a:ext cx="7211514" cy="4530956"/>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latin typeface="Century Gothic" panose="020B0502020202020204" pitchFamily="34" charset="0"/>
            </a:rPr>
            <a:t>Capacitación en línea</a:t>
          </a:r>
        </a:p>
      </dsp:txBody>
      <dsp:txXfrm>
        <a:off x="2265478" y="0"/>
        <a:ext cx="7211514" cy="962828"/>
      </dsp:txXfrm>
    </dsp:sp>
    <dsp:sp modelId="{AE6A3A2E-6C8A-DE44-A22D-4B2384DDDB4B}">
      <dsp:nvSpPr>
        <dsp:cNvPr id="0" name=""/>
        <dsp:cNvSpPr/>
      </dsp:nvSpPr>
      <dsp:spPr>
        <a:xfrm>
          <a:off x="594688" y="962828"/>
          <a:ext cx="3341580" cy="3341580"/>
        </a:xfrm>
        <a:prstGeom prst="pie">
          <a:avLst>
            <a:gd name="adj1" fmla="val 5400000"/>
            <a:gd name="adj2" fmla="val 16200000"/>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1172F86-C25D-A14E-816A-3D37090A06E1}">
      <dsp:nvSpPr>
        <dsp:cNvPr id="0" name=""/>
        <dsp:cNvSpPr/>
      </dsp:nvSpPr>
      <dsp:spPr>
        <a:xfrm>
          <a:off x="2265478" y="962828"/>
          <a:ext cx="7211514" cy="3341580"/>
        </a:xfrm>
        <a:prstGeom prst="rect">
          <a:avLst/>
        </a:prstGeom>
        <a:solidFill>
          <a:schemeClr val="lt1">
            <a:alpha val="90000"/>
            <a:hueOff val="0"/>
            <a:satOff val="0"/>
            <a:lumOff val="0"/>
            <a:alphaOff val="0"/>
          </a:schemeClr>
        </a:solidFill>
        <a:ln w="6350" cap="flat" cmpd="sng" algn="ctr">
          <a:solidFill>
            <a:schemeClr val="accent2">
              <a:hueOff val="-485121"/>
              <a:satOff val="-27976"/>
              <a:lumOff val="287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latin typeface="Century Gothic" panose="020B0502020202020204" pitchFamily="34" charset="0"/>
            </a:rPr>
            <a:t>Capacitación en Aula virtual en tiempo real</a:t>
          </a:r>
        </a:p>
      </dsp:txBody>
      <dsp:txXfrm>
        <a:off x="2265478" y="962828"/>
        <a:ext cx="7211514" cy="962828"/>
      </dsp:txXfrm>
    </dsp:sp>
    <dsp:sp modelId="{FFFA69CC-2F7F-514A-9FA1-76A62490746C}">
      <dsp:nvSpPr>
        <dsp:cNvPr id="0" name=""/>
        <dsp:cNvSpPr/>
      </dsp:nvSpPr>
      <dsp:spPr>
        <a:xfrm>
          <a:off x="1189376" y="1925656"/>
          <a:ext cx="2152204" cy="2152204"/>
        </a:xfrm>
        <a:prstGeom prst="pie">
          <a:avLst>
            <a:gd name="adj1" fmla="val 5400000"/>
            <a:gd name="adj2" fmla="val 16200000"/>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0D19EB8-C4D6-0D4C-8240-C611BB44615E}">
      <dsp:nvSpPr>
        <dsp:cNvPr id="0" name=""/>
        <dsp:cNvSpPr/>
      </dsp:nvSpPr>
      <dsp:spPr>
        <a:xfrm>
          <a:off x="2265478" y="1925656"/>
          <a:ext cx="7211514" cy="2152204"/>
        </a:xfrm>
        <a:prstGeom prst="rect">
          <a:avLst/>
        </a:prstGeom>
        <a:solidFill>
          <a:schemeClr val="lt1">
            <a:alpha val="90000"/>
            <a:hueOff val="0"/>
            <a:satOff val="0"/>
            <a:lumOff val="0"/>
            <a:alphaOff val="0"/>
          </a:schemeClr>
        </a:solidFill>
        <a:ln w="6350" cap="flat" cmpd="sng" algn="ctr">
          <a:solidFill>
            <a:schemeClr val="accent2">
              <a:hueOff val="-970242"/>
              <a:satOff val="-55952"/>
              <a:lumOff val="575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latin typeface="Century Gothic" panose="020B0502020202020204" pitchFamily="34" charset="0"/>
            </a:rPr>
            <a:t>Tutoriales</a:t>
          </a:r>
        </a:p>
      </dsp:txBody>
      <dsp:txXfrm>
        <a:off x="2265478" y="1925656"/>
        <a:ext cx="7211514" cy="962828"/>
      </dsp:txXfrm>
    </dsp:sp>
    <dsp:sp modelId="{256CF32B-550B-F44C-92DD-2BE57F8C05E8}">
      <dsp:nvSpPr>
        <dsp:cNvPr id="0" name=""/>
        <dsp:cNvSpPr/>
      </dsp:nvSpPr>
      <dsp:spPr>
        <a:xfrm>
          <a:off x="1784064" y="2888485"/>
          <a:ext cx="962828" cy="962828"/>
        </a:xfrm>
        <a:prstGeom prst="pie">
          <a:avLst>
            <a:gd name="adj1" fmla="val 5400000"/>
            <a:gd name="adj2" fmla="val 1620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6B757CD-FE26-7D44-B405-1AB3DAE8E05B}">
      <dsp:nvSpPr>
        <dsp:cNvPr id="0" name=""/>
        <dsp:cNvSpPr/>
      </dsp:nvSpPr>
      <dsp:spPr>
        <a:xfrm>
          <a:off x="2265478" y="2888485"/>
          <a:ext cx="7211514" cy="962828"/>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latin typeface="Century Gothic" panose="020B0502020202020204" pitchFamily="34" charset="0"/>
            </a:rPr>
            <a:t>Profesionalización</a:t>
          </a:r>
        </a:p>
      </dsp:txBody>
      <dsp:txXfrm>
        <a:off x="2265478" y="2888485"/>
        <a:ext cx="7211514" cy="962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1DFD5-C810-4321-8946-4496B7EB0972}">
      <dsp:nvSpPr>
        <dsp:cNvPr id="0" name=""/>
        <dsp:cNvSpPr/>
      </dsp:nvSpPr>
      <dsp:spPr>
        <a:xfrm>
          <a:off x="1142642" y="558"/>
          <a:ext cx="4369271" cy="2178118"/>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s-MX" sz="2200" kern="1200" dirty="0"/>
            <a:t>24 de marzo, 2022</a:t>
          </a:r>
        </a:p>
        <a:p>
          <a:pPr marL="228600" lvl="1" indent="-228600" algn="l" defTabSz="977900">
            <a:lnSpc>
              <a:spcPct val="90000"/>
            </a:lnSpc>
            <a:spcBef>
              <a:spcPct val="0"/>
            </a:spcBef>
            <a:spcAft>
              <a:spcPct val="15000"/>
            </a:spcAft>
            <a:buChar char="•"/>
          </a:pPr>
          <a:r>
            <a:rPr lang="es-MX" sz="2200" kern="1200" dirty="0"/>
            <a:t>Asistieron 76 personas responsables de capacitación de igual número de sujetos obligados</a:t>
          </a:r>
        </a:p>
      </dsp:txBody>
      <dsp:txXfrm>
        <a:off x="1142642" y="272823"/>
        <a:ext cx="3552477" cy="1633588"/>
      </dsp:txXfrm>
    </dsp:sp>
    <dsp:sp modelId="{9D1DB5BA-E05C-4A2A-80E2-23176B4A5BB9}">
      <dsp:nvSpPr>
        <dsp:cNvPr id="0" name=""/>
        <dsp:cNvSpPr/>
      </dsp:nvSpPr>
      <dsp:spPr>
        <a:xfrm>
          <a:off x="3031" y="221386"/>
          <a:ext cx="1139611" cy="173646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MX" sz="1600" b="1" kern="1200" dirty="0"/>
            <a:t>Primera reunión</a:t>
          </a:r>
        </a:p>
        <a:p>
          <a:pPr marL="0" lvl="0" indent="0" algn="ctr" defTabSz="711200">
            <a:lnSpc>
              <a:spcPct val="90000"/>
            </a:lnSpc>
            <a:spcBef>
              <a:spcPct val="0"/>
            </a:spcBef>
            <a:spcAft>
              <a:spcPct val="35000"/>
            </a:spcAft>
            <a:buNone/>
          </a:pPr>
          <a:r>
            <a:rPr lang="es-MX" sz="1600" b="1" kern="1200" dirty="0"/>
            <a:t>(virtual)</a:t>
          </a:r>
        </a:p>
      </dsp:txBody>
      <dsp:txXfrm>
        <a:off x="58662" y="277017"/>
        <a:ext cx="1028349" cy="1625199"/>
      </dsp:txXfrm>
    </dsp:sp>
    <dsp:sp modelId="{1F075A23-88A3-4D4D-B9A7-54A0DED5CD88}">
      <dsp:nvSpPr>
        <dsp:cNvPr id="0" name=""/>
        <dsp:cNvSpPr/>
      </dsp:nvSpPr>
      <dsp:spPr>
        <a:xfrm>
          <a:off x="1142642" y="2396488"/>
          <a:ext cx="4369271" cy="2178118"/>
        </a:xfrm>
        <a:prstGeom prst="rightArrow">
          <a:avLst>
            <a:gd name="adj1" fmla="val 75000"/>
            <a:gd name="adj2" fmla="val 50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s-MX" sz="2200" kern="1200" dirty="0"/>
            <a:t>10 de noviembre, 2022</a:t>
          </a:r>
        </a:p>
        <a:p>
          <a:pPr marL="228600" lvl="1" indent="-228600" algn="l" defTabSz="977900">
            <a:lnSpc>
              <a:spcPct val="90000"/>
            </a:lnSpc>
            <a:spcBef>
              <a:spcPct val="0"/>
            </a:spcBef>
            <a:spcAft>
              <a:spcPct val="15000"/>
            </a:spcAft>
            <a:buChar char="•"/>
          </a:pPr>
          <a:r>
            <a:rPr lang="es-MX" sz="2200" kern="1200" dirty="0"/>
            <a:t>Asistieron 93 personas responsables de capacitación de igual número de sujetos obligados</a:t>
          </a:r>
        </a:p>
      </dsp:txBody>
      <dsp:txXfrm>
        <a:off x="1142642" y="2668753"/>
        <a:ext cx="3552477" cy="1633588"/>
      </dsp:txXfrm>
    </dsp:sp>
    <dsp:sp modelId="{066B3470-7653-471B-9D7A-03189FB49BB4}">
      <dsp:nvSpPr>
        <dsp:cNvPr id="0" name=""/>
        <dsp:cNvSpPr/>
      </dsp:nvSpPr>
      <dsp:spPr>
        <a:xfrm>
          <a:off x="3031" y="2617316"/>
          <a:ext cx="1139611" cy="173646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MX" sz="1600" b="1" kern="1200" dirty="0"/>
            <a:t>Segunda reunión</a:t>
          </a:r>
        </a:p>
        <a:p>
          <a:pPr marL="0" lvl="0" indent="0" algn="ctr" defTabSz="711200">
            <a:lnSpc>
              <a:spcPct val="90000"/>
            </a:lnSpc>
            <a:spcBef>
              <a:spcPct val="0"/>
            </a:spcBef>
            <a:spcAft>
              <a:spcPct val="35000"/>
            </a:spcAft>
            <a:buNone/>
          </a:pPr>
          <a:r>
            <a:rPr lang="es-MX" sz="1400" b="1" kern="1200" dirty="0"/>
            <a:t>(Presencial)</a:t>
          </a:r>
        </a:p>
      </dsp:txBody>
      <dsp:txXfrm>
        <a:off x="58662" y="2672947"/>
        <a:ext cx="1028349" cy="16251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6F574-5BD8-2E4D-A9F9-A30530C4A350}">
      <dsp:nvSpPr>
        <dsp:cNvPr id="0" name=""/>
        <dsp:cNvSpPr/>
      </dsp:nvSpPr>
      <dsp:spPr>
        <a:xfrm>
          <a:off x="2513876" y="1862"/>
          <a:ext cx="4343516" cy="122920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s-MX" sz="3000" kern="1200" dirty="0"/>
            <a:t>Oferta de Capacitación y profesionalización 2023</a:t>
          </a:r>
        </a:p>
      </dsp:txBody>
      <dsp:txXfrm>
        <a:off x="2573881" y="61867"/>
        <a:ext cx="4223506" cy="1109197"/>
      </dsp:txXfrm>
    </dsp:sp>
    <dsp:sp modelId="{C688B3D4-9A6F-4749-A2AB-39D31A68B9B8}">
      <dsp:nvSpPr>
        <dsp:cNvPr id="0" name=""/>
        <dsp:cNvSpPr/>
      </dsp:nvSpPr>
      <dsp:spPr>
        <a:xfrm>
          <a:off x="2513876" y="1292529"/>
          <a:ext cx="4343516" cy="1229207"/>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s-MX" sz="3000" kern="1200" dirty="0"/>
            <a:t>Reconocimientos 2023</a:t>
          </a:r>
        </a:p>
      </dsp:txBody>
      <dsp:txXfrm>
        <a:off x="2573881" y="1352534"/>
        <a:ext cx="4223506" cy="1109197"/>
      </dsp:txXfrm>
    </dsp:sp>
    <dsp:sp modelId="{48A6E4D0-173A-C342-9CE8-5D54982F8ADA}">
      <dsp:nvSpPr>
        <dsp:cNvPr id="0" name=""/>
        <dsp:cNvSpPr/>
      </dsp:nvSpPr>
      <dsp:spPr>
        <a:xfrm>
          <a:off x="2513876" y="2583197"/>
          <a:ext cx="4343516" cy="1229207"/>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s-MX" sz="2900" kern="1200" dirty="0"/>
            <a:t>Trabajos de la RED de Capacitación 2023</a:t>
          </a:r>
        </a:p>
      </dsp:txBody>
      <dsp:txXfrm>
        <a:off x="2573881" y="2643202"/>
        <a:ext cx="4223506" cy="11091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84DFE-BC31-4D60-A095-AEAFDF114184}">
      <dsp:nvSpPr>
        <dsp:cNvPr id="0" name=""/>
        <dsp:cNvSpPr/>
      </dsp:nvSpPr>
      <dsp:spPr>
        <a:xfrm>
          <a:off x="5976101" y="3196920"/>
          <a:ext cx="2092269" cy="15963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s-MX" sz="6500" kern="1200" dirty="0"/>
        </a:p>
      </dsp:txBody>
      <dsp:txXfrm>
        <a:off x="6282507" y="3430698"/>
        <a:ext cx="1479457" cy="1128783"/>
      </dsp:txXfrm>
    </dsp:sp>
    <dsp:sp modelId="{4899C650-DD9D-4878-A1CA-A9891A6522E9}">
      <dsp:nvSpPr>
        <dsp:cNvPr id="0" name=""/>
        <dsp:cNvSpPr/>
      </dsp:nvSpPr>
      <dsp:spPr>
        <a:xfrm rot="10716970">
          <a:off x="3050567" y="3771363"/>
          <a:ext cx="2564539" cy="596296"/>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344BF1-A6A6-4CD4-B652-C623C839FD03}">
      <dsp:nvSpPr>
        <dsp:cNvPr id="0" name=""/>
        <dsp:cNvSpPr/>
      </dsp:nvSpPr>
      <dsp:spPr>
        <a:xfrm>
          <a:off x="2269790" y="3290825"/>
          <a:ext cx="1987656" cy="15901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s-MX" sz="3000" kern="1200" dirty="0"/>
            <a:t>Cursos en línea</a:t>
          </a:r>
        </a:p>
      </dsp:txBody>
      <dsp:txXfrm>
        <a:off x="2316363" y="3337398"/>
        <a:ext cx="1894510" cy="1496979"/>
      </dsp:txXfrm>
    </dsp:sp>
    <dsp:sp modelId="{FFFBE14C-0E72-4556-A147-CF35513D292C}">
      <dsp:nvSpPr>
        <dsp:cNvPr id="0" name=""/>
        <dsp:cNvSpPr/>
      </dsp:nvSpPr>
      <dsp:spPr>
        <a:xfrm rot="13500000">
          <a:off x="4546497" y="2250128"/>
          <a:ext cx="2057851" cy="596296"/>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FB4813-B01E-470D-B7D0-222C82D6B2E7}">
      <dsp:nvSpPr>
        <dsp:cNvPr id="0" name=""/>
        <dsp:cNvSpPr/>
      </dsp:nvSpPr>
      <dsp:spPr>
        <a:xfrm>
          <a:off x="3594486" y="1025653"/>
          <a:ext cx="2506752" cy="159012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s-MX" sz="3000" kern="1200" dirty="0"/>
            <a:t>Cursos en aula virtual en tiempo real</a:t>
          </a:r>
        </a:p>
      </dsp:txBody>
      <dsp:txXfrm>
        <a:off x="3641059" y="1072226"/>
        <a:ext cx="2413606" cy="1496979"/>
      </dsp:txXfrm>
    </dsp:sp>
    <dsp:sp modelId="{C43C2E1B-5519-46BE-B275-3EBB28125894}">
      <dsp:nvSpPr>
        <dsp:cNvPr id="0" name=""/>
        <dsp:cNvSpPr/>
      </dsp:nvSpPr>
      <dsp:spPr>
        <a:xfrm rot="16383362">
          <a:off x="6010100" y="1649211"/>
          <a:ext cx="2242922" cy="596296"/>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544A2C-DB07-42C3-8EA0-B5EDB1D4D722}">
      <dsp:nvSpPr>
        <dsp:cNvPr id="0" name=""/>
        <dsp:cNvSpPr/>
      </dsp:nvSpPr>
      <dsp:spPr>
        <a:xfrm>
          <a:off x="6197521" y="32431"/>
          <a:ext cx="1987656" cy="15901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s-MX" sz="2600" kern="1200" dirty="0"/>
            <a:t>Tutoriales</a:t>
          </a:r>
        </a:p>
      </dsp:txBody>
      <dsp:txXfrm>
        <a:off x="6244094" y="79004"/>
        <a:ext cx="1894510" cy="1496979"/>
      </dsp:txXfrm>
    </dsp:sp>
    <dsp:sp modelId="{00C38C2E-1C6A-4065-AB74-D89D720FE016}">
      <dsp:nvSpPr>
        <dsp:cNvPr id="0" name=""/>
        <dsp:cNvSpPr/>
      </dsp:nvSpPr>
      <dsp:spPr>
        <a:xfrm rot="18952596">
          <a:off x="7713277" y="2096910"/>
          <a:ext cx="2483111" cy="596296"/>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AC1B58-DBFF-4D2B-A200-4ACB3F2EE976}">
      <dsp:nvSpPr>
        <dsp:cNvPr id="0" name=""/>
        <dsp:cNvSpPr/>
      </dsp:nvSpPr>
      <dsp:spPr>
        <a:xfrm>
          <a:off x="8561448" y="743333"/>
          <a:ext cx="1987656" cy="159012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s-MX" sz="2600" kern="1200" dirty="0"/>
            <a:t>Diplomados</a:t>
          </a:r>
        </a:p>
      </dsp:txBody>
      <dsp:txXfrm>
        <a:off x="8608021" y="789906"/>
        <a:ext cx="1894510" cy="1496979"/>
      </dsp:txXfrm>
    </dsp:sp>
    <dsp:sp modelId="{C6E44BA9-F2F2-4E40-87B3-FC28B0E00817}">
      <dsp:nvSpPr>
        <dsp:cNvPr id="0" name=""/>
        <dsp:cNvSpPr/>
      </dsp:nvSpPr>
      <dsp:spPr>
        <a:xfrm>
          <a:off x="8179960" y="3696941"/>
          <a:ext cx="1917304" cy="596296"/>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2F0125-389D-4ECC-8516-C24782E5153F}">
      <dsp:nvSpPr>
        <dsp:cNvPr id="0" name=""/>
        <dsp:cNvSpPr/>
      </dsp:nvSpPr>
      <dsp:spPr>
        <a:xfrm>
          <a:off x="9103437" y="3200027"/>
          <a:ext cx="1987656" cy="159012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s-MX" sz="2600" kern="1200" dirty="0"/>
            <a:t>Efecto multiplicador</a:t>
          </a:r>
        </a:p>
      </dsp:txBody>
      <dsp:txXfrm>
        <a:off x="9150010" y="3246600"/>
        <a:ext cx="1894510" cy="14969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E4037-4076-419F-A9CC-A78510B5D323}">
      <dsp:nvSpPr>
        <dsp:cNvPr id="0" name=""/>
        <dsp:cNvSpPr/>
      </dsp:nvSpPr>
      <dsp:spPr>
        <a:xfrm>
          <a:off x="22377" y="-543901"/>
          <a:ext cx="3170450" cy="1268180"/>
        </a:xfrm>
        <a:prstGeom prst="rect">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s-MX" sz="4000" b="1" kern="1200" dirty="0">
              <a:latin typeface="Century Gothic" panose="020B0502020202020204" pitchFamily="34" charset="0"/>
            </a:rPr>
            <a:t>En línea</a:t>
          </a:r>
        </a:p>
      </dsp:txBody>
      <dsp:txXfrm>
        <a:off x="22377" y="-543901"/>
        <a:ext cx="3170450" cy="1268180"/>
      </dsp:txXfrm>
    </dsp:sp>
    <dsp:sp modelId="{CD71E12D-04E5-4691-A7EB-91192956ECEA}">
      <dsp:nvSpPr>
        <dsp:cNvPr id="0" name=""/>
        <dsp:cNvSpPr/>
      </dsp:nvSpPr>
      <dsp:spPr>
        <a:xfrm>
          <a:off x="5447" y="376870"/>
          <a:ext cx="3186348" cy="3953197"/>
        </a:xfrm>
        <a:prstGeom prst="rect">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s-MX" sz="1600" b="0" kern="1200" dirty="0">
              <a:latin typeface="Century Gothic" panose="020B0502020202020204" pitchFamily="34" charset="0"/>
            </a:rPr>
            <a:t>1. Introducción a la Ley de Transparencia, Acceso a la Información Pública y Rendición de Cuentas de la CDMX </a:t>
          </a:r>
          <a:r>
            <a:rPr lang="es-MX" sz="1600" b="0" kern="1200" dirty="0">
              <a:solidFill>
                <a:schemeClr val="tx1"/>
              </a:solidFill>
              <a:latin typeface="Century Gothic" panose="020B0502020202020204" pitchFamily="34" charset="0"/>
            </a:rPr>
            <a:t>(Renovado)</a:t>
          </a:r>
        </a:p>
        <a:p>
          <a:pPr marL="171450" lvl="1" indent="-171450" algn="l" defTabSz="711200">
            <a:lnSpc>
              <a:spcPct val="90000"/>
            </a:lnSpc>
            <a:spcBef>
              <a:spcPct val="0"/>
            </a:spcBef>
            <a:spcAft>
              <a:spcPct val="15000"/>
            </a:spcAft>
            <a:buFontTx/>
            <a:buNone/>
          </a:pPr>
          <a:r>
            <a:rPr lang="es-MX" sz="1600" b="0" kern="1200" dirty="0">
              <a:latin typeface="Century Gothic" panose="020B0502020202020204" pitchFamily="34" charset="0"/>
            </a:rPr>
            <a:t>2. Introducción a la Protección de Datos Personales en Posesión de Sujetos Obligados de la CDMX</a:t>
          </a:r>
        </a:p>
        <a:p>
          <a:pPr marL="171450" lvl="1" indent="-171450" algn="l" defTabSz="711200">
            <a:lnSpc>
              <a:spcPct val="90000"/>
            </a:lnSpc>
            <a:spcBef>
              <a:spcPct val="0"/>
            </a:spcBef>
            <a:spcAft>
              <a:spcPct val="15000"/>
            </a:spcAft>
            <a:buFontTx/>
            <a:buNone/>
          </a:pPr>
          <a:r>
            <a:rPr lang="es-MX" sz="1600" b="0" kern="1200" dirty="0">
              <a:latin typeface="Century Gothic" panose="020B0502020202020204" pitchFamily="34" charset="0"/>
            </a:rPr>
            <a:t>3. Solicitudes de Acceso a la Información y Recurso de Revisión</a:t>
          </a:r>
        </a:p>
        <a:p>
          <a:pPr marL="171450" lvl="1" indent="-171450" algn="l" defTabSz="711200">
            <a:lnSpc>
              <a:spcPct val="90000"/>
            </a:lnSpc>
            <a:spcBef>
              <a:spcPct val="0"/>
            </a:spcBef>
            <a:spcAft>
              <a:spcPct val="15000"/>
            </a:spcAft>
            <a:buFontTx/>
            <a:buNone/>
          </a:pPr>
          <a:r>
            <a:rPr lang="es-MX" sz="1600" b="0" kern="1200" dirty="0">
              <a:latin typeface="Century Gothic" panose="020B0502020202020204" pitchFamily="34" charset="0"/>
            </a:rPr>
            <a:t>4. Introducción a la Organización de Archivos</a:t>
          </a:r>
        </a:p>
        <a:p>
          <a:pPr marL="171450" lvl="1" indent="-171450" algn="l" defTabSz="711200">
            <a:lnSpc>
              <a:spcPct val="90000"/>
            </a:lnSpc>
            <a:spcBef>
              <a:spcPct val="0"/>
            </a:spcBef>
            <a:spcAft>
              <a:spcPct val="15000"/>
            </a:spcAft>
            <a:buFontTx/>
            <a:buNone/>
          </a:pPr>
          <a:r>
            <a:rPr lang="es-MX" sz="1600" b="0" kern="1200" dirty="0">
              <a:latin typeface="Century Gothic" panose="020B0502020202020204" pitchFamily="34" charset="0"/>
            </a:rPr>
            <a:t>5. Ética Pública</a:t>
          </a:r>
        </a:p>
        <a:p>
          <a:pPr marL="114300" lvl="1" indent="-114300" algn="l" defTabSz="622300">
            <a:lnSpc>
              <a:spcPct val="90000"/>
            </a:lnSpc>
            <a:spcBef>
              <a:spcPct val="0"/>
            </a:spcBef>
            <a:spcAft>
              <a:spcPct val="15000"/>
            </a:spcAft>
            <a:buFontTx/>
            <a:buNone/>
          </a:pPr>
          <a:endParaRPr lang="es-MX" sz="1400" b="0" kern="1200" dirty="0">
            <a:latin typeface="Century Gothic" panose="020B0502020202020204" pitchFamily="34" charset="0"/>
          </a:endParaRPr>
        </a:p>
      </dsp:txBody>
      <dsp:txXfrm>
        <a:off x="5447" y="376870"/>
        <a:ext cx="3186348" cy="39531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E4037-4076-419F-A9CC-A78510B5D323}">
      <dsp:nvSpPr>
        <dsp:cNvPr id="0" name=""/>
        <dsp:cNvSpPr/>
      </dsp:nvSpPr>
      <dsp:spPr>
        <a:xfrm>
          <a:off x="23186" y="0"/>
          <a:ext cx="3285050" cy="1772906"/>
        </a:xfrm>
        <a:prstGeom prst="rect">
          <a:avLst/>
        </a:prstGeom>
        <a:solidFill>
          <a:schemeClr val="accent2">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MX" sz="2800" b="1" kern="1200" dirty="0">
              <a:latin typeface="Century Gothic" panose="020B0502020202020204" pitchFamily="34" charset="0"/>
            </a:rPr>
            <a:t>Aula virtual en tiempo real</a:t>
          </a:r>
        </a:p>
      </dsp:txBody>
      <dsp:txXfrm>
        <a:off x="23186" y="0"/>
        <a:ext cx="3285050" cy="1772906"/>
      </dsp:txXfrm>
    </dsp:sp>
    <dsp:sp modelId="{CD71E12D-04E5-4691-A7EB-91192956ECEA}">
      <dsp:nvSpPr>
        <dsp:cNvPr id="0" name=""/>
        <dsp:cNvSpPr/>
      </dsp:nvSpPr>
      <dsp:spPr>
        <a:xfrm>
          <a:off x="5643" y="1352319"/>
          <a:ext cx="3301523" cy="3321470"/>
        </a:xfrm>
        <a:prstGeom prst="rect">
          <a:avLst/>
        </a:prstGeom>
        <a:solidFill>
          <a:srgbClr val="DFC9E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Tx/>
            <a:buNone/>
          </a:pPr>
          <a:r>
            <a:rPr lang="es-MX" sz="2000" b="0" kern="1200" dirty="0">
              <a:latin typeface="Century Gothic" panose="020B0502020202020204" pitchFamily="34" charset="0"/>
            </a:rPr>
            <a:t>1. </a:t>
          </a:r>
          <a:r>
            <a:rPr lang="es-ES" sz="1800" b="0" kern="1200" dirty="0">
              <a:latin typeface="Century Gothic" panose="020B0502020202020204" pitchFamily="34" charset="0"/>
              <a:cs typeface="Arial" panose="020B0604020202020204" pitchFamily="34" charset="0"/>
            </a:rPr>
            <a:t>Clasificación de Información y Elaboración de Versiones Públicas</a:t>
          </a:r>
          <a:endParaRPr lang="es-MX" sz="1800" b="0" kern="1200" dirty="0">
            <a:solidFill>
              <a:schemeClr val="tx1"/>
            </a:solidFill>
            <a:latin typeface="Century Gothic" panose="020B0502020202020204" pitchFamily="34" charset="0"/>
          </a:endParaRPr>
        </a:p>
        <a:p>
          <a:pPr marL="171450" lvl="1" indent="-171450" algn="l" defTabSz="800100">
            <a:lnSpc>
              <a:spcPct val="90000"/>
            </a:lnSpc>
            <a:spcBef>
              <a:spcPct val="0"/>
            </a:spcBef>
            <a:spcAft>
              <a:spcPct val="15000"/>
            </a:spcAft>
            <a:buFontTx/>
            <a:buNone/>
          </a:pPr>
          <a:r>
            <a:rPr lang="es-ES" sz="1800" b="0" kern="1200" dirty="0">
              <a:latin typeface="Century Gothic" panose="020B0502020202020204" pitchFamily="34" charset="0"/>
              <a:cs typeface="Arial" panose="020B0604020202020204" pitchFamily="34" charset="0"/>
            </a:rPr>
            <a:t>2. Prueba de Daño</a:t>
          </a:r>
          <a:endParaRPr lang="es-MX" sz="1800" b="0" kern="1200" dirty="0"/>
        </a:p>
        <a:p>
          <a:pPr marL="171450" lvl="1" indent="-171450" algn="l" defTabSz="800100">
            <a:lnSpc>
              <a:spcPct val="90000"/>
            </a:lnSpc>
            <a:spcBef>
              <a:spcPct val="0"/>
            </a:spcBef>
            <a:spcAft>
              <a:spcPct val="15000"/>
            </a:spcAft>
            <a:buFontTx/>
            <a:buNone/>
          </a:pPr>
          <a:r>
            <a:rPr lang="es-ES" sz="1800" b="0" kern="1200" dirty="0">
              <a:latin typeface="Century Gothic" panose="020B0502020202020204" pitchFamily="34" charset="0"/>
              <a:cs typeface="Arial" panose="020B0604020202020204" pitchFamily="34" charset="0"/>
            </a:rPr>
            <a:t>3. Aviso de privacidad</a:t>
          </a:r>
          <a:endParaRPr lang="es-MX" sz="1800" b="0" kern="1200" dirty="0">
            <a:latin typeface="Century Gothic" panose="020B0502020202020204" pitchFamily="34" charset="0"/>
          </a:endParaRPr>
        </a:p>
        <a:p>
          <a:pPr marL="171450" lvl="1" indent="-171450" algn="l" defTabSz="800100">
            <a:lnSpc>
              <a:spcPct val="90000"/>
            </a:lnSpc>
            <a:spcBef>
              <a:spcPct val="0"/>
            </a:spcBef>
            <a:spcAft>
              <a:spcPct val="15000"/>
            </a:spcAft>
            <a:buFontTx/>
            <a:buNone/>
          </a:pPr>
          <a:r>
            <a:rPr lang="es-MX" sz="1800" b="0" kern="1200" dirty="0">
              <a:latin typeface="Century Gothic" panose="020B0502020202020204" pitchFamily="34" charset="0"/>
            </a:rPr>
            <a:t>4. Transparencia proactiva</a:t>
          </a:r>
        </a:p>
        <a:p>
          <a:pPr marL="171450" lvl="1" indent="-171450" algn="l" defTabSz="800100">
            <a:lnSpc>
              <a:spcPct val="90000"/>
            </a:lnSpc>
            <a:spcBef>
              <a:spcPct val="0"/>
            </a:spcBef>
            <a:spcAft>
              <a:spcPct val="15000"/>
            </a:spcAft>
            <a:buFontTx/>
            <a:buNone/>
          </a:pPr>
          <a:r>
            <a:rPr lang="es-MX" sz="1800" b="1" kern="1200" dirty="0">
              <a:latin typeface="Century Gothic" panose="020B0502020202020204" pitchFamily="34" charset="0"/>
            </a:rPr>
            <a:t>5. El INFOCDMX en el marco del SNT (Próximamente)</a:t>
          </a:r>
        </a:p>
        <a:p>
          <a:pPr marL="228600" lvl="1" indent="-228600" algn="l" defTabSz="889000">
            <a:lnSpc>
              <a:spcPct val="90000"/>
            </a:lnSpc>
            <a:spcBef>
              <a:spcPct val="0"/>
            </a:spcBef>
            <a:spcAft>
              <a:spcPct val="15000"/>
            </a:spcAft>
            <a:buFontTx/>
            <a:buNone/>
          </a:pPr>
          <a:endParaRPr lang="es-MX" sz="2000" b="0" kern="1200" dirty="0">
            <a:latin typeface="Century Gothic" panose="020B0502020202020204" pitchFamily="34" charset="0"/>
          </a:endParaRPr>
        </a:p>
      </dsp:txBody>
      <dsp:txXfrm>
        <a:off x="5643" y="1352319"/>
        <a:ext cx="3301523" cy="33214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E4037-4076-419F-A9CC-A78510B5D323}">
      <dsp:nvSpPr>
        <dsp:cNvPr id="0" name=""/>
        <dsp:cNvSpPr/>
      </dsp:nvSpPr>
      <dsp:spPr>
        <a:xfrm>
          <a:off x="28722" y="-397915"/>
          <a:ext cx="3510334" cy="813533"/>
        </a:xfrm>
        <a:prstGeom prst="rect">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MX" sz="2800" b="1" kern="1200" dirty="0">
              <a:latin typeface="Century Gothic" panose="020B0502020202020204" pitchFamily="34" charset="0"/>
            </a:rPr>
            <a:t>Tutoriales</a:t>
          </a:r>
        </a:p>
      </dsp:txBody>
      <dsp:txXfrm>
        <a:off x="28722" y="-397915"/>
        <a:ext cx="3510334" cy="813533"/>
      </dsp:txXfrm>
    </dsp:sp>
    <dsp:sp modelId="{CD71E12D-04E5-4691-A7EB-91192956ECEA}">
      <dsp:nvSpPr>
        <dsp:cNvPr id="0" name=""/>
        <dsp:cNvSpPr/>
      </dsp:nvSpPr>
      <dsp:spPr>
        <a:xfrm>
          <a:off x="3942" y="264974"/>
          <a:ext cx="3535114" cy="4012706"/>
        </a:xfrm>
        <a:prstGeom prst="rect">
          <a:avLst/>
        </a:prstGeom>
        <a:solidFill>
          <a:srgbClr val="DFC9E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Tx/>
            <a:buNone/>
          </a:pPr>
          <a:r>
            <a:rPr lang="es-MX" sz="2000" b="0" kern="1200" dirty="0">
              <a:latin typeface="Century Gothic" panose="020B0502020202020204" pitchFamily="34" charset="0"/>
            </a:rPr>
            <a:t>1.</a:t>
          </a:r>
          <a:r>
            <a:rPr lang="es-MX" sz="2000" b="1" kern="1200" dirty="0">
              <a:solidFill>
                <a:schemeClr val="tx1"/>
              </a:solidFill>
              <a:latin typeface="Century Gothic" panose="020B0502020202020204" pitchFamily="34" charset="0"/>
            </a:rPr>
            <a:t> </a:t>
          </a:r>
          <a:r>
            <a:rPr lang="es-MX" sz="1600" b="0" kern="1200" dirty="0">
              <a:solidFill>
                <a:schemeClr val="tx1"/>
              </a:solidFill>
              <a:latin typeface="Century Gothic" panose="020B0502020202020204" pitchFamily="34" charset="0"/>
            </a:rPr>
            <a:t>Sistema de Portales de Obligaciones de Transparencia (SIPOT)</a:t>
          </a:r>
        </a:p>
        <a:p>
          <a:pPr marL="171450" lvl="1" indent="-171450" algn="l" defTabSz="711200">
            <a:lnSpc>
              <a:spcPct val="90000"/>
            </a:lnSpc>
            <a:spcBef>
              <a:spcPct val="0"/>
            </a:spcBef>
            <a:spcAft>
              <a:spcPct val="15000"/>
            </a:spcAft>
            <a:buFontTx/>
            <a:buNone/>
          </a:pPr>
          <a:r>
            <a:rPr lang="es-MX" sz="1600" b="0" kern="1200" dirty="0">
              <a:latin typeface="Century Gothic" panose="020B0502020202020204" pitchFamily="34" charset="0"/>
            </a:rPr>
            <a:t>2. </a:t>
          </a:r>
          <a:r>
            <a:rPr lang="es-MX" sz="1600" b="0" kern="1200" dirty="0">
              <a:solidFill>
                <a:schemeClr val="tx1"/>
              </a:solidFill>
              <a:latin typeface="Century Gothic" panose="020B0502020202020204" pitchFamily="34" charset="0"/>
            </a:rPr>
            <a:t>Sistema de Gestión de Medios de Impugnación (SIGEMI)</a:t>
          </a:r>
        </a:p>
        <a:p>
          <a:pPr marL="171450" lvl="1" indent="-171450" algn="l" defTabSz="711200">
            <a:lnSpc>
              <a:spcPct val="90000"/>
            </a:lnSpc>
            <a:spcBef>
              <a:spcPct val="0"/>
            </a:spcBef>
            <a:spcAft>
              <a:spcPct val="15000"/>
            </a:spcAft>
            <a:buFontTx/>
            <a:buNone/>
          </a:pPr>
          <a:r>
            <a:rPr lang="es-MX" sz="1600" b="0" kern="1200" dirty="0">
              <a:latin typeface="Century Gothic" panose="020B0502020202020204" pitchFamily="34" charset="0"/>
            </a:rPr>
            <a:t>3. </a:t>
          </a:r>
          <a:r>
            <a:rPr lang="es-MX" sz="1600" b="0" kern="1200" dirty="0">
              <a:solidFill>
                <a:schemeClr val="tx1"/>
              </a:solidFill>
              <a:latin typeface="Century Gothic" panose="020B0502020202020204" pitchFamily="34" charset="0"/>
            </a:rPr>
            <a:t>ILTAIPRC CDMX</a:t>
          </a:r>
        </a:p>
        <a:p>
          <a:pPr marL="171450" lvl="1" indent="-171450" algn="l" defTabSz="711200">
            <a:lnSpc>
              <a:spcPct val="90000"/>
            </a:lnSpc>
            <a:spcBef>
              <a:spcPct val="0"/>
            </a:spcBef>
            <a:spcAft>
              <a:spcPct val="15000"/>
            </a:spcAft>
            <a:buFontTx/>
            <a:buNone/>
          </a:pPr>
          <a:r>
            <a:rPr lang="es-MX" sz="1600" b="0" kern="1200" dirty="0">
              <a:latin typeface="Century Gothic" panose="020B0502020202020204" pitchFamily="34" charset="0"/>
            </a:rPr>
            <a:t>4. IPDPPSO CDMX</a:t>
          </a:r>
          <a:endParaRPr lang="es-MX" sz="1600" b="0" kern="1200" dirty="0">
            <a:solidFill>
              <a:schemeClr val="tx1"/>
            </a:solidFill>
            <a:latin typeface="Century Gothic" panose="020B0502020202020204" pitchFamily="34" charset="0"/>
          </a:endParaRPr>
        </a:p>
        <a:p>
          <a:pPr marL="171450" lvl="1" indent="-171450" algn="l" defTabSz="711200">
            <a:lnSpc>
              <a:spcPct val="90000"/>
            </a:lnSpc>
            <a:spcBef>
              <a:spcPct val="0"/>
            </a:spcBef>
            <a:spcAft>
              <a:spcPct val="15000"/>
            </a:spcAft>
            <a:buFontTx/>
            <a:buNone/>
          </a:pPr>
          <a:r>
            <a:rPr lang="es-MX" sz="1600" b="0" kern="1200" dirty="0">
              <a:latin typeface="Century Gothic" panose="020B0502020202020204" pitchFamily="34" charset="0"/>
            </a:rPr>
            <a:t>5. </a:t>
          </a:r>
          <a:r>
            <a:rPr lang="es-MX" sz="1600" b="1" kern="1200" dirty="0">
              <a:solidFill>
                <a:schemeClr val="tx1"/>
              </a:solidFill>
              <a:latin typeface="Century Gothic" panose="020B0502020202020204" pitchFamily="34" charset="0"/>
            </a:rPr>
            <a:t>¿Cómo presentar una solicitud de información en la Ciudad de México?*</a:t>
          </a:r>
        </a:p>
        <a:p>
          <a:pPr marL="171450" lvl="1" indent="-171450" algn="l" defTabSz="711200">
            <a:lnSpc>
              <a:spcPct val="90000"/>
            </a:lnSpc>
            <a:spcBef>
              <a:spcPct val="0"/>
            </a:spcBef>
            <a:spcAft>
              <a:spcPct val="15000"/>
            </a:spcAft>
            <a:buFontTx/>
            <a:buNone/>
          </a:pPr>
          <a:r>
            <a:rPr lang="es-MX" sz="1600" b="0" kern="1200" dirty="0">
              <a:latin typeface="Century Gothic" panose="020B0502020202020204" pitchFamily="34" charset="0"/>
            </a:rPr>
            <a:t>6.</a:t>
          </a:r>
          <a:r>
            <a:rPr lang="es-MX" sz="1600" b="0" kern="1200" dirty="0">
              <a:solidFill>
                <a:schemeClr val="tx1"/>
              </a:solidFill>
              <a:latin typeface="Century Gothic" panose="020B0502020202020204" pitchFamily="34" charset="0"/>
            </a:rPr>
            <a:t> ¿Qué es un recurso de revisión y como se presenta?</a:t>
          </a:r>
        </a:p>
        <a:p>
          <a:pPr marL="171450" lvl="1" indent="-171450" algn="l" defTabSz="711200">
            <a:lnSpc>
              <a:spcPct val="90000"/>
            </a:lnSpc>
            <a:spcBef>
              <a:spcPct val="0"/>
            </a:spcBef>
            <a:spcAft>
              <a:spcPct val="15000"/>
            </a:spcAft>
            <a:buFontTx/>
            <a:buNone/>
          </a:pPr>
          <a:r>
            <a:rPr lang="es-MX" sz="1600" b="0" kern="1200" dirty="0">
              <a:latin typeface="Century Gothic" panose="020B0502020202020204" pitchFamily="34" charset="0"/>
            </a:rPr>
            <a:t>7.</a:t>
          </a:r>
          <a:r>
            <a:rPr lang="es-MX" sz="1600" b="0" kern="1200" dirty="0">
              <a:solidFill>
                <a:schemeClr val="tx1"/>
              </a:solidFill>
              <a:latin typeface="Century Gothic" panose="020B0502020202020204" pitchFamily="34" charset="0"/>
            </a:rPr>
            <a:t> ¿Cómo presentar una denuncia por incumplimiento a las obligaciones de transparencia?</a:t>
          </a:r>
          <a:r>
            <a:rPr lang="es-MX" sz="1600" b="0" kern="1200" dirty="0">
              <a:latin typeface="Century Gothic" panose="020B0502020202020204" pitchFamily="34" charset="0"/>
            </a:rPr>
            <a:t> </a:t>
          </a:r>
          <a:endParaRPr lang="es-MX" sz="1600" b="0" kern="1200" dirty="0">
            <a:solidFill>
              <a:schemeClr val="tx1"/>
            </a:solidFill>
            <a:latin typeface="Century Gothic" panose="020B0502020202020204" pitchFamily="34" charset="0"/>
          </a:endParaRPr>
        </a:p>
        <a:p>
          <a:pPr marL="228600" lvl="1" indent="-228600" algn="l" defTabSz="889000">
            <a:lnSpc>
              <a:spcPct val="90000"/>
            </a:lnSpc>
            <a:spcBef>
              <a:spcPct val="0"/>
            </a:spcBef>
            <a:spcAft>
              <a:spcPct val="15000"/>
            </a:spcAft>
            <a:buFontTx/>
            <a:buNone/>
          </a:pPr>
          <a:endParaRPr lang="es-MX" sz="2000" b="0" kern="1200" dirty="0">
            <a:latin typeface="Century Gothic" panose="020B0502020202020204" pitchFamily="34" charset="0"/>
          </a:endParaRPr>
        </a:p>
      </dsp:txBody>
      <dsp:txXfrm>
        <a:off x="3942" y="264974"/>
        <a:ext cx="3535114" cy="401270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0BC5632-278F-4220-9420-E9D6C4E8BDB4}" type="datetimeFigureOut">
              <a:rPr lang="es-ES" smtClean="0"/>
              <a:t>30/03/2023</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C299770-A6B1-40AF-9122-81258C345990}" type="slidenum">
              <a:rPr lang="es-ES" smtClean="0"/>
              <a:t>‹Nº›</a:t>
            </a:fld>
            <a:endParaRPr lang="es-ES"/>
          </a:p>
        </p:txBody>
      </p:sp>
    </p:spTree>
    <p:extLst>
      <p:ext uri="{BB962C8B-B14F-4D97-AF65-F5344CB8AC3E}">
        <p14:creationId xmlns:p14="http://schemas.microsoft.com/office/powerpoint/2010/main" val="978724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C299770-A6B1-40AF-9122-81258C345990}" type="slidenum">
              <a:rPr lang="es-ES" smtClean="0"/>
              <a:t>31</a:t>
            </a:fld>
            <a:endParaRPr lang="es-ES"/>
          </a:p>
        </p:txBody>
      </p:sp>
    </p:spTree>
    <p:extLst>
      <p:ext uri="{BB962C8B-B14F-4D97-AF65-F5344CB8AC3E}">
        <p14:creationId xmlns:p14="http://schemas.microsoft.com/office/powerpoint/2010/main" val="125496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F5F3E4-4FB4-A240-A9F3-BF7A5257D8B1}"/>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ES_tradnl"/>
          </a:p>
        </p:txBody>
      </p:sp>
      <p:sp>
        <p:nvSpPr>
          <p:cNvPr id="3" name="Subtítulo 2">
            <a:extLst>
              <a:ext uri="{FF2B5EF4-FFF2-40B4-BE49-F238E27FC236}">
                <a16:creationId xmlns:a16="http://schemas.microsoft.com/office/drawing/2014/main" id="{FCE3E174-8975-0A46-8A97-E665CC3468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ES_tradnl"/>
          </a:p>
        </p:txBody>
      </p:sp>
      <p:sp>
        <p:nvSpPr>
          <p:cNvPr id="4" name="Marcador de fecha 3">
            <a:extLst>
              <a:ext uri="{FF2B5EF4-FFF2-40B4-BE49-F238E27FC236}">
                <a16:creationId xmlns:a16="http://schemas.microsoft.com/office/drawing/2014/main" id="{EB44EC26-02C3-334D-9AFC-ECA247D4E9BD}"/>
              </a:ext>
            </a:extLst>
          </p:cNvPr>
          <p:cNvSpPr>
            <a:spLocks noGrp="1"/>
          </p:cNvSpPr>
          <p:nvPr>
            <p:ph type="dt" sz="half" idx="10"/>
          </p:nvPr>
        </p:nvSpPr>
        <p:spPr/>
        <p:txBody>
          <a:bodyPr/>
          <a:lstStyle/>
          <a:p>
            <a:fld id="{44C224D1-E876-8840-B486-6D972D656CE7}" type="datetimeFigureOut">
              <a:rPr lang="es-ES" smtClean="0"/>
              <a:t>30/03/2023</a:t>
            </a:fld>
            <a:endParaRPr lang="es-ES"/>
          </a:p>
        </p:txBody>
      </p:sp>
      <p:sp>
        <p:nvSpPr>
          <p:cNvPr id="5" name="Marcador de pie de página 4">
            <a:extLst>
              <a:ext uri="{FF2B5EF4-FFF2-40B4-BE49-F238E27FC236}">
                <a16:creationId xmlns:a16="http://schemas.microsoft.com/office/drawing/2014/main" id="{E4939E33-1FF5-AC43-AB19-599844108CC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61309A9-505D-5C4B-B7DF-771E73B751F7}"/>
              </a:ext>
            </a:extLst>
          </p:cNvPr>
          <p:cNvSpPr>
            <a:spLocks noGrp="1"/>
          </p:cNvSpPr>
          <p:nvPr>
            <p:ph type="sldNum" sz="quarter" idx="12"/>
          </p:nvPr>
        </p:nvSpPr>
        <p:spPr/>
        <p:txBody>
          <a:bodyPr/>
          <a:lstStyle/>
          <a:p>
            <a:fld id="{2056BBFF-C0FF-7942-8F28-6D0182505750}" type="slidenum">
              <a:rPr lang="es-ES" smtClean="0"/>
              <a:t>‹Nº›</a:t>
            </a:fld>
            <a:endParaRPr lang="es-ES"/>
          </a:p>
        </p:txBody>
      </p:sp>
    </p:spTree>
    <p:extLst>
      <p:ext uri="{BB962C8B-B14F-4D97-AF65-F5344CB8AC3E}">
        <p14:creationId xmlns:p14="http://schemas.microsoft.com/office/powerpoint/2010/main" val="528274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FE4F6B-9C54-D44F-A7D4-BD322403732E}"/>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5D317FCC-0CFB-5F4E-B480-E2836D4E17AC}"/>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240CA175-E0F9-464D-8B98-447932ADE072}"/>
              </a:ext>
            </a:extLst>
          </p:cNvPr>
          <p:cNvSpPr>
            <a:spLocks noGrp="1"/>
          </p:cNvSpPr>
          <p:nvPr>
            <p:ph type="dt" sz="half" idx="10"/>
          </p:nvPr>
        </p:nvSpPr>
        <p:spPr/>
        <p:txBody>
          <a:bodyPr/>
          <a:lstStyle/>
          <a:p>
            <a:fld id="{44C224D1-E876-8840-B486-6D972D656CE7}" type="datetimeFigureOut">
              <a:rPr lang="es-ES" smtClean="0"/>
              <a:t>30/03/2023</a:t>
            </a:fld>
            <a:endParaRPr lang="es-ES"/>
          </a:p>
        </p:txBody>
      </p:sp>
      <p:sp>
        <p:nvSpPr>
          <p:cNvPr id="5" name="Marcador de pie de página 4">
            <a:extLst>
              <a:ext uri="{FF2B5EF4-FFF2-40B4-BE49-F238E27FC236}">
                <a16:creationId xmlns:a16="http://schemas.microsoft.com/office/drawing/2014/main" id="{E83F1527-9356-7842-B14F-06ECC5B07DA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4B16AD-3632-3D41-86FC-1FAFAE6B2A57}"/>
              </a:ext>
            </a:extLst>
          </p:cNvPr>
          <p:cNvSpPr>
            <a:spLocks noGrp="1"/>
          </p:cNvSpPr>
          <p:nvPr>
            <p:ph type="sldNum" sz="quarter" idx="12"/>
          </p:nvPr>
        </p:nvSpPr>
        <p:spPr/>
        <p:txBody>
          <a:bodyPr/>
          <a:lstStyle/>
          <a:p>
            <a:fld id="{2056BBFF-C0FF-7942-8F28-6D0182505750}" type="slidenum">
              <a:rPr lang="es-ES" smtClean="0"/>
              <a:t>‹Nº›</a:t>
            </a:fld>
            <a:endParaRPr lang="es-ES"/>
          </a:p>
        </p:txBody>
      </p:sp>
    </p:spTree>
    <p:extLst>
      <p:ext uri="{BB962C8B-B14F-4D97-AF65-F5344CB8AC3E}">
        <p14:creationId xmlns:p14="http://schemas.microsoft.com/office/powerpoint/2010/main" val="3462455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5BC624D-CE08-864E-ABC0-30B33B7A484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6B00F8C9-E6C4-2F45-8171-24901B2F56F8}"/>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4F5F0622-39C6-664D-A960-996753DD4473}"/>
              </a:ext>
            </a:extLst>
          </p:cNvPr>
          <p:cNvSpPr>
            <a:spLocks noGrp="1"/>
          </p:cNvSpPr>
          <p:nvPr>
            <p:ph type="dt" sz="half" idx="10"/>
          </p:nvPr>
        </p:nvSpPr>
        <p:spPr/>
        <p:txBody>
          <a:bodyPr/>
          <a:lstStyle/>
          <a:p>
            <a:fld id="{44C224D1-E876-8840-B486-6D972D656CE7}" type="datetimeFigureOut">
              <a:rPr lang="es-ES" smtClean="0"/>
              <a:t>30/03/2023</a:t>
            </a:fld>
            <a:endParaRPr lang="es-ES"/>
          </a:p>
        </p:txBody>
      </p:sp>
      <p:sp>
        <p:nvSpPr>
          <p:cNvPr id="5" name="Marcador de pie de página 4">
            <a:extLst>
              <a:ext uri="{FF2B5EF4-FFF2-40B4-BE49-F238E27FC236}">
                <a16:creationId xmlns:a16="http://schemas.microsoft.com/office/drawing/2014/main" id="{B872ED16-57BB-2A46-A848-F9C1D409D7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997966-692F-F34C-B51D-C6622132F88B}"/>
              </a:ext>
            </a:extLst>
          </p:cNvPr>
          <p:cNvSpPr>
            <a:spLocks noGrp="1"/>
          </p:cNvSpPr>
          <p:nvPr>
            <p:ph type="sldNum" sz="quarter" idx="12"/>
          </p:nvPr>
        </p:nvSpPr>
        <p:spPr/>
        <p:txBody>
          <a:bodyPr/>
          <a:lstStyle/>
          <a:p>
            <a:fld id="{2056BBFF-C0FF-7942-8F28-6D0182505750}" type="slidenum">
              <a:rPr lang="es-ES" smtClean="0"/>
              <a:t>‹Nº›</a:t>
            </a:fld>
            <a:endParaRPr lang="es-ES"/>
          </a:p>
        </p:txBody>
      </p:sp>
    </p:spTree>
    <p:extLst>
      <p:ext uri="{BB962C8B-B14F-4D97-AF65-F5344CB8AC3E}">
        <p14:creationId xmlns:p14="http://schemas.microsoft.com/office/powerpoint/2010/main" val="320588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C2EDE3-06B3-E240-8DAC-202659B7B059}"/>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6C27283D-4976-3048-826B-812160947574}"/>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38BC3F7D-6BC1-DE4A-9549-A14934B68745}"/>
              </a:ext>
            </a:extLst>
          </p:cNvPr>
          <p:cNvSpPr>
            <a:spLocks noGrp="1"/>
          </p:cNvSpPr>
          <p:nvPr>
            <p:ph type="dt" sz="half" idx="10"/>
          </p:nvPr>
        </p:nvSpPr>
        <p:spPr/>
        <p:txBody>
          <a:bodyPr/>
          <a:lstStyle/>
          <a:p>
            <a:fld id="{44C224D1-E876-8840-B486-6D972D656CE7}" type="datetimeFigureOut">
              <a:rPr lang="es-ES" smtClean="0"/>
              <a:t>30/03/2023</a:t>
            </a:fld>
            <a:endParaRPr lang="es-ES"/>
          </a:p>
        </p:txBody>
      </p:sp>
      <p:sp>
        <p:nvSpPr>
          <p:cNvPr id="5" name="Marcador de pie de página 4">
            <a:extLst>
              <a:ext uri="{FF2B5EF4-FFF2-40B4-BE49-F238E27FC236}">
                <a16:creationId xmlns:a16="http://schemas.microsoft.com/office/drawing/2014/main" id="{899EA432-3528-C24F-A2F9-9F8AA4270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34D4118-E1E5-BF4A-981A-B60BF03EEC8C}"/>
              </a:ext>
            </a:extLst>
          </p:cNvPr>
          <p:cNvSpPr>
            <a:spLocks noGrp="1"/>
          </p:cNvSpPr>
          <p:nvPr>
            <p:ph type="sldNum" sz="quarter" idx="12"/>
          </p:nvPr>
        </p:nvSpPr>
        <p:spPr/>
        <p:txBody>
          <a:bodyPr/>
          <a:lstStyle/>
          <a:p>
            <a:fld id="{2056BBFF-C0FF-7942-8F28-6D0182505750}" type="slidenum">
              <a:rPr lang="es-ES" smtClean="0"/>
              <a:t>‹Nº›</a:t>
            </a:fld>
            <a:endParaRPr lang="es-ES"/>
          </a:p>
        </p:txBody>
      </p:sp>
    </p:spTree>
    <p:extLst>
      <p:ext uri="{BB962C8B-B14F-4D97-AF65-F5344CB8AC3E}">
        <p14:creationId xmlns:p14="http://schemas.microsoft.com/office/powerpoint/2010/main" val="1142435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E9B1B9-B017-524F-9960-0F07C9A40428}"/>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E97796E6-23A1-0B42-887B-C4D4061A13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9D2583EB-9F15-4D4A-AC56-285B2D4DDBD9}"/>
              </a:ext>
            </a:extLst>
          </p:cNvPr>
          <p:cNvSpPr>
            <a:spLocks noGrp="1"/>
          </p:cNvSpPr>
          <p:nvPr>
            <p:ph type="dt" sz="half" idx="10"/>
          </p:nvPr>
        </p:nvSpPr>
        <p:spPr/>
        <p:txBody>
          <a:bodyPr/>
          <a:lstStyle/>
          <a:p>
            <a:fld id="{44C224D1-E876-8840-B486-6D972D656CE7}" type="datetimeFigureOut">
              <a:rPr lang="es-ES" smtClean="0"/>
              <a:t>30/03/2023</a:t>
            </a:fld>
            <a:endParaRPr lang="es-ES"/>
          </a:p>
        </p:txBody>
      </p:sp>
      <p:sp>
        <p:nvSpPr>
          <p:cNvPr id="5" name="Marcador de pie de página 4">
            <a:extLst>
              <a:ext uri="{FF2B5EF4-FFF2-40B4-BE49-F238E27FC236}">
                <a16:creationId xmlns:a16="http://schemas.microsoft.com/office/drawing/2014/main" id="{D051F116-FD1D-D44B-89CA-6B561BF683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01DB63-CD75-EF43-B992-19166066BDBC}"/>
              </a:ext>
            </a:extLst>
          </p:cNvPr>
          <p:cNvSpPr>
            <a:spLocks noGrp="1"/>
          </p:cNvSpPr>
          <p:nvPr>
            <p:ph type="sldNum" sz="quarter" idx="12"/>
          </p:nvPr>
        </p:nvSpPr>
        <p:spPr/>
        <p:txBody>
          <a:bodyPr/>
          <a:lstStyle/>
          <a:p>
            <a:fld id="{2056BBFF-C0FF-7942-8F28-6D0182505750}" type="slidenum">
              <a:rPr lang="es-ES" smtClean="0"/>
              <a:t>‹Nº›</a:t>
            </a:fld>
            <a:endParaRPr lang="es-ES"/>
          </a:p>
        </p:txBody>
      </p:sp>
    </p:spTree>
    <p:extLst>
      <p:ext uri="{BB962C8B-B14F-4D97-AF65-F5344CB8AC3E}">
        <p14:creationId xmlns:p14="http://schemas.microsoft.com/office/powerpoint/2010/main" val="3069089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981331-7AD8-9240-BF7D-2BF023541DBC}"/>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2457B67C-A494-6F4F-BAF7-81459964DE41}"/>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contenido 3">
            <a:extLst>
              <a:ext uri="{FF2B5EF4-FFF2-40B4-BE49-F238E27FC236}">
                <a16:creationId xmlns:a16="http://schemas.microsoft.com/office/drawing/2014/main" id="{DD0B5704-E5F1-584E-AF95-914D0BAA515D}"/>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fecha 4">
            <a:extLst>
              <a:ext uri="{FF2B5EF4-FFF2-40B4-BE49-F238E27FC236}">
                <a16:creationId xmlns:a16="http://schemas.microsoft.com/office/drawing/2014/main" id="{A6E08964-A0AD-4743-8B93-8C4BEA2B9049}"/>
              </a:ext>
            </a:extLst>
          </p:cNvPr>
          <p:cNvSpPr>
            <a:spLocks noGrp="1"/>
          </p:cNvSpPr>
          <p:nvPr>
            <p:ph type="dt" sz="half" idx="10"/>
          </p:nvPr>
        </p:nvSpPr>
        <p:spPr/>
        <p:txBody>
          <a:bodyPr/>
          <a:lstStyle/>
          <a:p>
            <a:fld id="{44C224D1-E876-8840-B486-6D972D656CE7}" type="datetimeFigureOut">
              <a:rPr lang="es-ES" smtClean="0"/>
              <a:t>30/03/2023</a:t>
            </a:fld>
            <a:endParaRPr lang="es-ES"/>
          </a:p>
        </p:txBody>
      </p:sp>
      <p:sp>
        <p:nvSpPr>
          <p:cNvPr id="6" name="Marcador de pie de página 5">
            <a:extLst>
              <a:ext uri="{FF2B5EF4-FFF2-40B4-BE49-F238E27FC236}">
                <a16:creationId xmlns:a16="http://schemas.microsoft.com/office/drawing/2014/main" id="{F802AC52-DAC6-7A44-98A2-625887461D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0F5F39-CDF0-904F-A60D-9BFBB8F81F57}"/>
              </a:ext>
            </a:extLst>
          </p:cNvPr>
          <p:cNvSpPr>
            <a:spLocks noGrp="1"/>
          </p:cNvSpPr>
          <p:nvPr>
            <p:ph type="sldNum" sz="quarter" idx="12"/>
          </p:nvPr>
        </p:nvSpPr>
        <p:spPr/>
        <p:txBody>
          <a:bodyPr/>
          <a:lstStyle/>
          <a:p>
            <a:fld id="{2056BBFF-C0FF-7942-8F28-6D0182505750}" type="slidenum">
              <a:rPr lang="es-ES" smtClean="0"/>
              <a:t>‹Nº›</a:t>
            </a:fld>
            <a:endParaRPr lang="es-ES"/>
          </a:p>
        </p:txBody>
      </p:sp>
    </p:spTree>
    <p:extLst>
      <p:ext uri="{BB962C8B-B14F-4D97-AF65-F5344CB8AC3E}">
        <p14:creationId xmlns:p14="http://schemas.microsoft.com/office/powerpoint/2010/main" val="3701455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DA8A94-35C5-184D-A72B-EABD035D346A}"/>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3C198F61-EA18-7F48-A334-F66262E96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A7FF3B6F-686F-F642-B1E2-82C997FC8F14}"/>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texto 4">
            <a:extLst>
              <a:ext uri="{FF2B5EF4-FFF2-40B4-BE49-F238E27FC236}">
                <a16:creationId xmlns:a16="http://schemas.microsoft.com/office/drawing/2014/main" id="{0CFA8AD0-D72D-914D-B7C0-517D47BEF4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22651D88-EE2A-DB49-B8E7-5C7E1159EA3F}"/>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7" name="Marcador de fecha 6">
            <a:extLst>
              <a:ext uri="{FF2B5EF4-FFF2-40B4-BE49-F238E27FC236}">
                <a16:creationId xmlns:a16="http://schemas.microsoft.com/office/drawing/2014/main" id="{27D1AA91-56D5-7F46-844C-BC2AD955E9A2}"/>
              </a:ext>
            </a:extLst>
          </p:cNvPr>
          <p:cNvSpPr>
            <a:spLocks noGrp="1"/>
          </p:cNvSpPr>
          <p:nvPr>
            <p:ph type="dt" sz="half" idx="10"/>
          </p:nvPr>
        </p:nvSpPr>
        <p:spPr/>
        <p:txBody>
          <a:bodyPr/>
          <a:lstStyle/>
          <a:p>
            <a:fld id="{44C224D1-E876-8840-B486-6D972D656CE7}" type="datetimeFigureOut">
              <a:rPr lang="es-ES" smtClean="0"/>
              <a:t>30/03/2023</a:t>
            </a:fld>
            <a:endParaRPr lang="es-ES"/>
          </a:p>
        </p:txBody>
      </p:sp>
      <p:sp>
        <p:nvSpPr>
          <p:cNvPr id="8" name="Marcador de pie de página 7">
            <a:extLst>
              <a:ext uri="{FF2B5EF4-FFF2-40B4-BE49-F238E27FC236}">
                <a16:creationId xmlns:a16="http://schemas.microsoft.com/office/drawing/2014/main" id="{479F21CB-4F4F-A245-B288-8572244C02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A9F443F-C5CD-8A42-A37B-46A1B23B10FE}"/>
              </a:ext>
            </a:extLst>
          </p:cNvPr>
          <p:cNvSpPr>
            <a:spLocks noGrp="1"/>
          </p:cNvSpPr>
          <p:nvPr>
            <p:ph type="sldNum" sz="quarter" idx="12"/>
          </p:nvPr>
        </p:nvSpPr>
        <p:spPr/>
        <p:txBody>
          <a:bodyPr/>
          <a:lstStyle/>
          <a:p>
            <a:fld id="{2056BBFF-C0FF-7942-8F28-6D0182505750}" type="slidenum">
              <a:rPr lang="es-ES" smtClean="0"/>
              <a:t>‹Nº›</a:t>
            </a:fld>
            <a:endParaRPr lang="es-ES"/>
          </a:p>
        </p:txBody>
      </p:sp>
    </p:spTree>
    <p:extLst>
      <p:ext uri="{BB962C8B-B14F-4D97-AF65-F5344CB8AC3E}">
        <p14:creationId xmlns:p14="http://schemas.microsoft.com/office/powerpoint/2010/main" val="170905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04CA8-9844-E04D-90C3-EB8B1839E209}"/>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fecha 2">
            <a:extLst>
              <a:ext uri="{FF2B5EF4-FFF2-40B4-BE49-F238E27FC236}">
                <a16:creationId xmlns:a16="http://schemas.microsoft.com/office/drawing/2014/main" id="{D7B2870D-1A96-0C4C-B6E4-05F1FA36161A}"/>
              </a:ext>
            </a:extLst>
          </p:cNvPr>
          <p:cNvSpPr>
            <a:spLocks noGrp="1"/>
          </p:cNvSpPr>
          <p:nvPr>
            <p:ph type="dt" sz="half" idx="10"/>
          </p:nvPr>
        </p:nvSpPr>
        <p:spPr/>
        <p:txBody>
          <a:bodyPr/>
          <a:lstStyle/>
          <a:p>
            <a:fld id="{44C224D1-E876-8840-B486-6D972D656CE7}" type="datetimeFigureOut">
              <a:rPr lang="es-ES" smtClean="0"/>
              <a:t>30/03/2023</a:t>
            </a:fld>
            <a:endParaRPr lang="es-ES"/>
          </a:p>
        </p:txBody>
      </p:sp>
      <p:sp>
        <p:nvSpPr>
          <p:cNvPr id="4" name="Marcador de pie de página 3">
            <a:extLst>
              <a:ext uri="{FF2B5EF4-FFF2-40B4-BE49-F238E27FC236}">
                <a16:creationId xmlns:a16="http://schemas.microsoft.com/office/drawing/2014/main" id="{3B244F62-6610-F34D-B85C-8818BC7E43D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2CC44CE-2A05-9F4B-8318-65E7BE24E0F7}"/>
              </a:ext>
            </a:extLst>
          </p:cNvPr>
          <p:cNvSpPr>
            <a:spLocks noGrp="1"/>
          </p:cNvSpPr>
          <p:nvPr>
            <p:ph type="sldNum" sz="quarter" idx="12"/>
          </p:nvPr>
        </p:nvSpPr>
        <p:spPr/>
        <p:txBody>
          <a:bodyPr/>
          <a:lstStyle/>
          <a:p>
            <a:fld id="{2056BBFF-C0FF-7942-8F28-6D0182505750}" type="slidenum">
              <a:rPr lang="es-ES" smtClean="0"/>
              <a:t>‹Nº›</a:t>
            </a:fld>
            <a:endParaRPr lang="es-ES"/>
          </a:p>
        </p:txBody>
      </p:sp>
    </p:spTree>
    <p:extLst>
      <p:ext uri="{BB962C8B-B14F-4D97-AF65-F5344CB8AC3E}">
        <p14:creationId xmlns:p14="http://schemas.microsoft.com/office/powerpoint/2010/main" val="3867175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F070361-9286-D64A-9591-7921AFAFF440}"/>
              </a:ext>
            </a:extLst>
          </p:cNvPr>
          <p:cNvSpPr>
            <a:spLocks noGrp="1"/>
          </p:cNvSpPr>
          <p:nvPr>
            <p:ph type="dt" sz="half" idx="10"/>
          </p:nvPr>
        </p:nvSpPr>
        <p:spPr/>
        <p:txBody>
          <a:bodyPr/>
          <a:lstStyle/>
          <a:p>
            <a:fld id="{44C224D1-E876-8840-B486-6D972D656CE7}" type="datetimeFigureOut">
              <a:rPr lang="es-ES" smtClean="0"/>
              <a:t>30/03/2023</a:t>
            </a:fld>
            <a:endParaRPr lang="es-ES"/>
          </a:p>
        </p:txBody>
      </p:sp>
      <p:sp>
        <p:nvSpPr>
          <p:cNvPr id="3" name="Marcador de pie de página 2">
            <a:extLst>
              <a:ext uri="{FF2B5EF4-FFF2-40B4-BE49-F238E27FC236}">
                <a16:creationId xmlns:a16="http://schemas.microsoft.com/office/drawing/2014/main" id="{DAAC487F-F7C7-EB4E-8B30-E9565B63297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6474B06-6A1F-734F-9ACD-51921E035BC7}"/>
              </a:ext>
            </a:extLst>
          </p:cNvPr>
          <p:cNvSpPr>
            <a:spLocks noGrp="1"/>
          </p:cNvSpPr>
          <p:nvPr>
            <p:ph type="sldNum" sz="quarter" idx="12"/>
          </p:nvPr>
        </p:nvSpPr>
        <p:spPr/>
        <p:txBody>
          <a:bodyPr/>
          <a:lstStyle/>
          <a:p>
            <a:fld id="{2056BBFF-C0FF-7942-8F28-6D0182505750}" type="slidenum">
              <a:rPr lang="es-ES" smtClean="0"/>
              <a:t>‹Nº›</a:t>
            </a:fld>
            <a:endParaRPr lang="es-ES"/>
          </a:p>
        </p:txBody>
      </p:sp>
    </p:spTree>
    <p:extLst>
      <p:ext uri="{BB962C8B-B14F-4D97-AF65-F5344CB8AC3E}">
        <p14:creationId xmlns:p14="http://schemas.microsoft.com/office/powerpoint/2010/main" val="3784547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B4C64B-DD84-4E4E-91FD-97F2F9FA4819}"/>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08E45532-8977-1C40-80F1-9BF5F3DC86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texto 3">
            <a:extLst>
              <a:ext uri="{FF2B5EF4-FFF2-40B4-BE49-F238E27FC236}">
                <a16:creationId xmlns:a16="http://schemas.microsoft.com/office/drawing/2014/main" id="{AB1A8339-4A09-C442-A821-D65DF5960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5309D89-47FD-254D-8E9E-811FAFE76FCD}"/>
              </a:ext>
            </a:extLst>
          </p:cNvPr>
          <p:cNvSpPr>
            <a:spLocks noGrp="1"/>
          </p:cNvSpPr>
          <p:nvPr>
            <p:ph type="dt" sz="half" idx="10"/>
          </p:nvPr>
        </p:nvSpPr>
        <p:spPr/>
        <p:txBody>
          <a:bodyPr/>
          <a:lstStyle/>
          <a:p>
            <a:fld id="{44C224D1-E876-8840-B486-6D972D656CE7}" type="datetimeFigureOut">
              <a:rPr lang="es-ES" smtClean="0"/>
              <a:t>30/03/2023</a:t>
            </a:fld>
            <a:endParaRPr lang="es-ES"/>
          </a:p>
        </p:txBody>
      </p:sp>
      <p:sp>
        <p:nvSpPr>
          <p:cNvPr id="6" name="Marcador de pie de página 5">
            <a:extLst>
              <a:ext uri="{FF2B5EF4-FFF2-40B4-BE49-F238E27FC236}">
                <a16:creationId xmlns:a16="http://schemas.microsoft.com/office/drawing/2014/main" id="{DEA6E760-0556-0941-B238-9F5738CFF85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CAA7575-8582-414D-83DF-64161D1F00A2}"/>
              </a:ext>
            </a:extLst>
          </p:cNvPr>
          <p:cNvSpPr>
            <a:spLocks noGrp="1"/>
          </p:cNvSpPr>
          <p:nvPr>
            <p:ph type="sldNum" sz="quarter" idx="12"/>
          </p:nvPr>
        </p:nvSpPr>
        <p:spPr/>
        <p:txBody>
          <a:bodyPr/>
          <a:lstStyle/>
          <a:p>
            <a:fld id="{2056BBFF-C0FF-7942-8F28-6D0182505750}" type="slidenum">
              <a:rPr lang="es-ES" smtClean="0"/>
              <a:t>‹Nº›</a:t>
            </a:fld>
            <a:endParaRPr lang="es-ES"/>
          </a:p>
        </p:txBody>
      </p:sp>
    </p:spTree>
    <p:extLst>
      <p:ext uri="{BB962C8B-B14F-4D97-AF65-F5344CB8AC3E}">
        <p14:creationId xmlns:p14="http://schemas.microsoft.com/office/powerpoint/2010/main" val="64242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1F08AD-591B-EB4C-875D-0555D6D1097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CC4E1F64-F1F1-FE4C-83AF-A207159119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BC4E9187-BC0B-2B4A-83F7-B275D68987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4457A18-BB39-EF4B-BDFB-4B12CD2D8484}"/>
              </a:ext>
            </a:extLst>
          </p:cNvPr>
          <p:cNvSpPr>
            <a:spLocks noGrp="1"/>
          </p:cNvSpPr>
          <p:nvPr>
            <p:ph type="dt" sz="half" idx="10"/>
          </p:nvPr>
        </p:nvSpPr>
        <p:spPr/>
        <p:txBody>
          <a:bodyPr/>
          <a:lstStyle/>
          <a:p>
            <a:fld id="{44C224D1-E876-8840-B486-6D972D656CE7}" type="datetimeFigureOut">
              <a:rPr lang="es-ES" smtClean="0"/>
              <a:t>30/03/2023</a:t>
            </a:fld>
            <a:endParaRPr lang="es-ES"/>
          </a:p>
        </p:txBody>
      </p:sp>
      <p:sp>
        <p:nvSpPr>
          <p:cNvPr id="6" name="Marcador de pie de página 5">
            <a:extLst>
              <a:ext uri="{FF2B5EF4-FFF2-40B4-BE49-F238E27FC236}">
                <a16:creationId xmlns:a16="http://schemas.microsoft.com/office/drawing/2014/main" id="{9A2C0F66-5E75-7842-9651-778FA09F380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9638575-B9A3-0C44-A508-597ACABF94E5}"/>
              </a:ext>
            </a:extLst>
          </p:cNvPr>
          <p:cNvSpPr>
            <a:spLocks noGrp="1"/>
          </p:cNvSpPr>
          <p:nvPr>
            <p:ph type="sldNum" sz="quarter" idx="12"/>
          </p:nvPr>
        </p:nvSpPr>
        <p:spPr/>
        <p:txBody>
          <a:bodyPr/>
          <a:lstStyle/>
          <a:p>
            <a:fld id="{2056BBFF-C0FF-7942-8F28-6D0182505750}" type="slidenum">
              <a:rPr lang="es-ES" smtClean="0"/>
              <a:t>‹Nº›</a:t>
            </a:fld>
            <a:endParaRPr lang="es-ES"/>
          </a:p>
        </p:txBody>
      </p:sp>
    </p:spTree>
    <p:extLst>
      <p:ext uri="{BB962C8B-B14F-4D97-AF65-F5344CB8AC3E}">
        <p14:creationId xmlns:p14="http://schemas.microsoft.com/office/powerpoint/2010/main" val="4036282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31394A3-B320-DE4C-8233-177E3F62F3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1EFA489A-359F-5543-8CF9-264E081DD3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9B1E63A4-185A-804F-B6EF-57D46CBBA5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224D1-E876-8840-B486-6D972D656CE7}" type="datetimeFigureOut">
              <a:rPr lang="es-ES" smtClean="0"/>
              <a:t>30/03/2023</a:t>
            </a:fld>
            <a:endParaRPr lang="es-ES"/>
          </a:p>
        </p:txBody>
      </p:sp>
      <p:sp>
        <p:nvSpPr>
          <p:cNvPr id="5" name="Marcador de pie de página 4">
            <a:extLst>
              <a:ext uri="{FF2B5EF4-FFF2-40B4-BE49-F238E27FC236}">
                <a16:creationId xmlns:a16="http://schemas.microsoft.com/office/drawing/2014/main" id="{EFD18EDE-A30A-DD44-B800-D2000501C9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324AC09C-64F5-E446-B2C1-22B119956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6BBFF-C0FF-7942-8F28-6D0182505750}" type="slidenum">
              <a:rPr lang="es-ES" smtClean="0"/>
              <a:t>‹Nº›</a:t>
            </a:fld>
            <a:endParaRPr lang="es-ES"/>
          </a:p>
        </p:txBody>
      </p:sp>
      <p:pic>
        <p:nvPicPr>
          <p:cNvPr id="7" name="Imagen 6" descr="PLANTILLA_CAPACITACION_INTERIOR_2.jpg">
            <a:extLst>
              <a:ext uri="{FF2B5EF4-FFF2-40B4-BE49-F238E27FC236}">
                <a16:creationId xmlns:a16="http://schemas.microsoft.com/office/drawing/2014/main" id="{619D9D7B-EBE2-3D4D-B4EC-E0022488506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605" y="12704"/>
            <a:ext cx="12272249" cy="6862293"/>
          </a:xfrm>
          <a:prstGeom prst="rect">
            <a:avLst/>
          </a:prstGeom>
        </p:spPr>
      </p:pic>
    </p:spTree>
    <p:extLst>
      <p:ext uri="{BB962C8B-B14F-4D97-AF65-F5344CB8AC3E}">
        <p14:creationId xmlns:p14="http://schemas.microsoft.com/office/powerpoint/2010/main" val="4020696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4.xml"/><Relationship Id="rId7" Type="http://schemas.openxmlformats.org/officeDocument/2006/relationships/image" Target="../media/image1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9.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0.jp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hyperlink" Target="https://cava.infocdmx.org.mx/" TargetMode="Externa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hyperlink" Target="https://www.infocdmx.org.mx/index.php/tutoriales.html" TargetMode="Externa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infocdmx.org.mx/index.php/tutoriales.html"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hyperlink" Target="mailto:capacitacion@infocdmx.org.mx" TargetMode="External"/><Relationship Id="rId7" Type="http://schemas.openxmlformats.org/officeDocument/2006/relationships/diagramColors" Target="../diagrams/colors11.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capacitacion@infocdmx.org.mx" TargetMode="External"/><Relationship Id="rId4" Type="http://schemas.openxmlformats.org/officeDocument/2006/relationships/hyperlink" Target="https://cava.infocdmx.org.mx/reports/login.php"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image" Target="../media/image28.svg"/><Relationship Id="rId5" Type="http://schemas.openxmlformats.org/officeDocument/2006/relationships/diagramQuickStyle" Target="../diagrams/quickStyle12.xml"/><Relationship Id="rId10" Type="http://schemas.openxmlformats.org/officeDocument/2006/relationships/image" Target="../media/image27.png"/><Relationship Id="rId4" Type="http://schemas.openxmlformats.org/officeDocument/2006/relationships/diagramLayout" Target="../diagrams/layout12.xml"/><Relationship Id="rId9"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mailto:capacitacion@infocdmx.org.mx"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retaip.infocdmx.org.mx/"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infocdmx.org.mx/index.php/nuestras-actividades-y-servicios/centro-de-documentacion.htm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semujeresdigital.cdmx.gob.mx/" TargetMode="External"/><Relationship Id="rId2" Type="http://schemas.openxmlformats.org/officeDocument/2006/relationships/hyperlink" Target="https://cevifaipublica.inai.org.mx/course/index.php?categoryid=1" TargetMode="External"/><Relationship Id="rId1" Type="http://schemas.openxmlformats.org/officeDocument/2006/relationships/slideLayout" Target="../slideLayouts/slideLayout2.xml"/><Relationship Id="rId6" Type="http://schemas.openxmlformats.org/officeDocument/2006/relationships/hyperlink" Target="https://www.indiscapacidad.cdmx.gob.mx/" TargetMode="External"/><Relationship Id="rId5" Type="http://schemas.openxmlformats.org/officeDocument/2006/relationships/hyperlink" Target="https://copred.net/" TargetMode="External"/><Relationship Id="rId4" Type="http://schemas.openxmlformats.org/officeDocument/2006/relationships/hyperlink" Target="https://ibero.mx/"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t.ly/puNMa"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cedoc@infocdmx.org.mx" TargetMode="External"/><Relationship Id="rId2" Type="http://schemas.openxmlformats.org/officeDocument/2006/relationships/hyperlink" Target="mailto:cavainfo@infocdmx.org.mx" TargetMode="External"/><Relationship Id="rId1" Type="http://schemas.openxmlformats.org/officeDocument/2006/relationships/slideLayout" Target="../slideLayouts/slideLayout2.xml"/><Relationship Id="rId4" Type="http://schemas.openxmlformats.org/officeDocument/2006/relationships/hyperlink" Target="mailto:capacitacion@infocdmx.org.mx"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471FE6C-FE2C-7242-B243-4A91203392DF}"/>
              </a:ext>
            </a:extLst>
          </p:cNvPr>
          <p:cNvSpPr>
            <a:spLocks noGrp="1"/>
          </p:cNvSpPr>
          <p:nvPr>
            <p:ph idx="1"/>
          </p:nvPr>
        </p:nvSpPr>
        <p:spPr>
          <a:xfrm>
            <a:off x="1995268" y="2237472"/>
            <a:ext cx="8201464" cy="3051462"/>
          </a:xfrm>
        </p:spPr>
        <p:txBody>
          <a:bodyPr>
            <a:noAutofit/>
          </a:bodyPr>
          <a:lstStyle/>
          <a:p>
            <a:pPr marL="0" indent="0" algn="just">
              <a:lnSpc>
                <a:spcPct val="100000"/>
              </a:lnSpc>
              <a:buNone/>
            </a:pPr>
            <a:r>
              <a:rPr lang="es-MX" sz="2800" b="1" dirty="0">
                <a:latin typeface="Century Gothic" panose="020B0502020202020204" pitchFamily="34" charset="0"/>
              </a:rPr>
              <a:t>Primera reunión de trabajo de la </a:t>
            </a:r>
            <a:r>
              <a:rPr lang="es-ES" sz="2800" b="1" dirty="0">
                <a:solidFill>
                  <a:srgbClr val="800080"/>
                </a:solidFill>
                <a:latin typeface="Century Gothic" panose="020B0502020202020204" pitchFamily="34" charset="0"/>
              </a:rPr>
              <a:t>Red de Transparencia y Acceso a la Información Pública de la Ciudad de México (RETAIP),</a:t>
            </a:r>
            <a:r>
              <a:rPr lang="es-MX" sz="2800" b="1" dirty="0">
                <a:solidFill>
                  <a:srgbClr val="800080"/>
                </a:solidFill>
                <a:latin typeface="Century Gothic" panose="020B0502020202020204" pitchFamily="34" charset="0"/>
              </a:rPr>
              <a:t> </a:t>
            </a:r>
            <a:r>
              <a:rPr lang="es-MX" sz="2800" b="1" dirty="0">
                <a:latin typeface="Century Gothic" panose="020B0502020202020204" pitchFamily="34" charset="0"/>
              </a:rPr>
              <a:t>en su modalidad de Responsables de Capacitación, del año 2023</a:t>
            </a:r>
          </a:p>
        </p:txBody>
      </p:sp>
      <p:cxnSp>
        <p:nvCxnSpPr>
          <p:cNvPr id="5" name="Conector recto 4">
            <a:extLst>
              <a:ext uri="{FF2B5EF4-FFF2-40B4-BE49-F238E27FC236}">
                <a16:creationId xmlns:a16="http://schemas.microsoft.com/office/drawing/2014/main" id="{CC047CE4-2955-4B8C-BBD2-2D15EAD77E02}"/>
              </a:ext>
            </a:extLst>
          </p:cNvPr>
          <p:cNvCxnSpPr>
            <a:cxnSpLocks/>
          </p:cNvCxnSpPr>
          <p:nvPr/>
        </p:nvCxnSpPr>
        <p:spPr>
          <a:xfrm>
            <a:off x="988970" y="1577067"/>
            <a:ext cx="10389423"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782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A37A39BF-5F61-40A2-915E-ED042CE9D9D1}"/>
              </a:ext>
            </a:extLst>
          </p:cNvPr>
          <p:cNvCxnSpPr>
            <a:cxnSpLocks/>
          </p:cNvCxnSpPr>
          <p:nvPr/>
        </p:nvCxnSpPr>
        <p:spPr>
          <a:xfrm>
            <a:off x="901288" y="1632117"/>
            <a:ext cx="10389423"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Marcador de contenido 2">
            <a:extLst>
              <a:ext uri="{FF2B5EF4-FFF2-40B4-BE49-F238E27FC236}">
                <a16:creationId xmlns:a16="http://schemas.microsoft.com/office/drawing/2014/main" id="{DD0879E4-E583-4CF0-ADD1-E1493B51625C}"/>
              </a:ext>
            </a:extLst>
          </p:cNvPr>
          <p:cNvSpPr txBox="1">
            <a:spLocks/>
          </p:cNvSpPr>
          <p:nvPr/>
        </p:nvSpPr>
        <p:spPr>
          <a:xfrm>
            <a:off x="2152650" y="1041536"/>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solidFill>
                  <a:srgbClr val="7030A0"/>
                </a:solidFill>
              </a:rPr>
              <a:t>Contenido</a:t>
            </a:r>
          </a:p>
        </p:txBody>
      </p:sp>
      <p:graphicFrame>
        <p:nvGraphicFramePr>
          <p:cNvPr id="3" name="Diagrama 2">
            <a:extLst>
              <a:ext uri="{FF2B5EF4-FFF2-40B4-BE49-F238E27FC236}">
                <a16:creationId xmlns:a16="http://schemas.microsoft.com/office/drawing/2014/main" id="{741EF7A6-FD57-D871-4482-1F85BFCFF832}"/>
              </a:ext>
            </a:extLst>
          </p:cNvPr>
          <p:cNvGraphicFramePr/>
          <p:nvPr>
            <p:extLst>
              <p:ext uri="{D42A27DB-BD31-4B8C-83A1-F6EECF244321}">
                <p14:modId xmlns:p14="http://schemas.microsoft.com/office/powerpoint/2010/main" val="3939230159"/>
              </p:ext>
            </p:extLst>
          </p:nvPr>
        </p:nvGraphicFramePr>
        <p:xfrm>
          <a:off x="1277398" y="1634747"/>
          <a:ext cx="9269274" cy="4886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2876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04887150-AAD7-4FF2-854D-27A4DBA94C68}"/>
              </a:ext>
            </a:extLst>
          </p:cNvPr>
          <p:cNvSpPr txBox="1"/>
          <p:nvPr/>
        </p:nvSpPr>
        <p:spPr>
          <a:xfrm>
            <a:off x="988970" y="3673579"/>
            <a:ext cx="5863390" cy="1976423"/>
          </a:xfrm>
          <a:prstGeom prst="rect">
            <a:avLst/>
          </a:prstGeom>
        </p:spPr>
        <p:txBody>
          <a:bodyPr vert="horz" lIns="91440" tIns="45720" rIns="91440" bIns="45720" rtlCol="0">
            <a:noAutofit/>
          </a:bodyPr>
          <a:lstStyle/>
          <a:p>
            <a:pPr lvl="0" algn="just"/>
            <a:endParaRPr lang="es-MX" dirty="0">
              <a:effectLst/>
              <a:latin typeface="Century Gothic" panose="020B0502020202020204" pitchFamily="34" charset="0"/>
            </a:endParaRPr>
          </a:p>
        </p:txBody>
      </p:sp>
      <p:graphicFrame>
        <p:nvGraphicFramePr>
          <p:cNvPr id="2" name="Diagrama 1">
            <a:extLst>
              <a:ext uri="{FF2B5EF4-FFF2-40B4-BE49-F238E27FC236}">
                <a16:creationId xmlns:a16="http://schemas.microsoft.com/office/drawing/2014/main" id="{3DB132D3-4BEC-C399-C955-BD15AA8768EB}"/>
              </a:ext>
            </a:extLst>
          </p:cNvPr>
          <p:cNvGraphicFramePr/>
          <p:nvPr>
            <p:extLst>
              <p:ext uri="{D42A27DB-BD31-4B8C-83A1-F6EECF244321}">
                <p14:modId xmlns:p14="http://schemas.microsoft.com/office/powerpoint/2010/main" val="2212421708"/>
              </p:ext>
            </p:extLst>
          </p:nvPr>
        </p:nvGraphicFramePr>
        <p:xfrm>
          <a:off x="340178" y="944810"/>
          <a:ext cx="10588991" cy="5631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ángulo 11">
            <a:extLst>
              <a:ext uri="{FF2B5EF4-FFF2-40B4-BE49-F238E27FC236}">
                <a16:creationId xmlns:a16="http://schemas.microsoft.com/office/drawing/2014/main" id="{B4F49882-5ABF-10C1-262F-6A4057C49118}"/>
              </a:ext>
            </a:extLst>
          </p:cNvPr>
          <p:cNvSpPr/>
          <p:nvPr/>
        </p:nvSpPr>
        <p:spPr>
          <a:xfrm>
            <a:off x="8639032" y="955430"/>
            <a:ext cx="3353509" cy="611018"/>
          </a:xfrm>
          <a:prstGeom prst="rect">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 name="CuadroTexto 12">
            <a:extLst>
              <a:ext uri="{FF2B5EF4-FFF2-40B4-BE49-F238E27FC236}">
                <a16:creationId xmlns:a16="http://schemas.microsoft.com/office/drawing/2014/main" id="{F4AD1CEF-C7DD-2F15-E73B-9EA552CAC235}"/>
              </a:ext>
            </a:extLst>
          </p:cNvPr>
          <p:cNvSpPr txBox="1"/>
          <p:nvPr/>
        </p:nvSpPr>
        <p:spPr>
          <a:xfrm>
            <a:off x="8639032" y="944810"/>
            <a:ext cx="3070747"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Resultados 2022</a:t>
            </a:r>
          </a:p>
        </p:txBody>
      </p:sp>
    </p:spTree>
    <p:extLst>
      <p:ext uri="{BB962C8B-B14F-4D97-AF65-F5344CB8AC3E}">
        <p14:creationId xmlns:p14="http://schemas.microsoft.com/office/powerpoint/2010/main" val="388868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04887150-AAD7-4FF2-854D-27A4DBA94C68}"/>
              </a:ext>
            </a:extLst>
          </p:cNvPr>
          <p:cNvSpPr txBox="1"/>
          <p:nvPr/>
        </p:nvSpPr>
        <p:spPr>
          <a:xfrm>
            <a:off x="988970" y="3673579"/>
            <a:ext cx="5863390" cy="1976423"/>
          </a:xfrm>
          <a:prstGeom prst="rect">
            <a:avLst/>
          </a:prstGeom>
        </p:spPr>
        <p:txBody>
          <a:bodyPr vert="horz" lIns="91440" tIns="45720" rIns="91440" bIns="45720" rtlCol="0">
            <a:noAutofit/>
          </a:bodyPr>
          <a:lstStyle/>
          <a:p>
            <a:pPr lvl="0" algn="just"/>
            <a:endParaRPr lang="es-MX" dirty="0">
              <a:effectLst/>
              <a:latin typeface="Century Gothic" panose="020B0502020202020204" pitchFamily="34" charset="0"/>
            </a:endParaRPr>
          </a:p>
        </p:txBody>
      </p:sp>
      <p:graphicFrame>
        <p:nvGraphicFramePr>
          <p:cNvPr id="2" name="Diagrama 1">
            <a:extLst>
              <a:ext uri="{FF2B5EF4-FFF2-40B4-BE49-F238E27FC236}">
                <a16:creationId xmlns:a16="http://schemas.microsoft.com/office/drawing/2014/main" id="{8B20937E-9BAD-B537-6FB5-12B2BE2FE599}"/>
              </a:ext>
            </a:extLst>
          </p:cNvPr>
          <p:cNvGraphicFramePr/>
          <p:nvPr>
            <p:extLst>
              <p:ext uri="{D42A27DB-BD31-4B8C-83A1-F6EECF244321}">
                <p14:modId xmlns:p14="http://schemas.microsoft.com/office/powerpoint/2010/main" val="76866264"/>
              </p:ext>
            </p:extLst>
          </p:nvPr>
        </p:nvGraphicFramePr>
        <p:xfrm>
          <a:off x="1100022" y="1830707"/>
          <a:ext cx="9476993" cy="4530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Marcador de contenido 2">
            <a:extLst>
              <a:ext uri="{FF2B5EF4-FFF2-40B4-BE49-F238E27FC236}">
                <a16:creationId xmlns:a16="http://schemas.microsoft.com/office/drawing/2014/main" id="{063684FD-065D-DBE8-3435-3B4EF45478C5}"/>
              </a:ext>
            </a:extLst>
          </p:cNvPr>
          <p:cNvSpPr txBox="1">
            <a:spLocks/>
          </p:cNvSpPr>
          <p:nvPr/>
        </p:nvSpPr>
        <p:spPr>
          <a:xfrm>
            <a:off x="2152650" y="1041536"/>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solidFill>
                  <a:srgbClr val="7030A0"/>
                </a:solidFill>
              </a:rPr>
              <a:t>Oferta de Capacitación</a:t>
            </a:r>
          </a:p>
        </p:txBody>
      </p:sp>
      <p:sp>
        <p:nvSpPr>
          <p:cNvPr id="15" name="Rectángulo 14">
            <a:extLst>
              <a:ext uri="{FF2B5EF4-FFF2-40B4-BE49-F238E27FC236}">
                <a16:creationId xmlns:a16="http://schemas.microsoft.com/office/drawing/2014/main" id="{DA2D1999-43E8-E2F5-07A5-6CDE45155F55}"/>
              </a:ext>
            </a:extLst>
          </p:cNvPr>
          <p:cNvSpPr/>
          <p:nvPr/>
        </p:nvSpPr>
        <p:spPr>
          <a:xfrm>
            <a:off x="8639032" y="955430"/>
            <a:ext cx="3353509" cy="611018"/>
          </a:xfrm>
          <a:prstGeom prst="rect">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6" name="CuadroTexto 15">
            <a:extLst>
              <a:ext uri="{FF2B5EF4-FFF2-40B4-BE49-F238E27FC236}">
                <a16:creationId xmlns:a16="http://schemas.microsoft.com/office/drawing/2014/main" id="{6C8AD244-B24E-D956-AFF9-7DB0AF01B40A}"/>
              </a:ext>
            </a:extLst>
          </p:cNvPr>
          <p:cNvSpPr txBox="1"/>
          <p:nvPr/>
        </p:nvSpPr>
        <p:spPr>
          <a:xfrm>
            <a:off x="8639032" y="944810"/>
            <a:ext cx="3070747"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Resultados 2022</a:t>
            </a:r>
          </a:p>
        </p:txBody>
      </p:sp>
    </p:spTree>
    <p:extLst>
      <p:ext uri="{BB962C8B-B14F-4D97-AF65-F5344CB8AC3E}">
        <p14:creationId xmlns:p14="http://schemas.microsoft.com/office/powerpoint/2010/main" val="1776514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11CD824A-479B-1007-D6EC-C0E5D8B470AA}"/>
              </a:ext>
            </a:extLst>
          </p:cNvPr>
          <p:cNvSpPr/>
          <p:nvPr/>
        </p:nvSpPr>
        <p:spPr>
          <a:xfrm>
            <a:off x="8639032" y="955430"/>
            <a:ext cx="3353509" cy="611018"/>
          </a:xfrm>
          <a:prstGeom prst="rect">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9" name="CuadroTexto 8">
            <a:extLst>
              <a:ext uri="{FF2B5EF4-FFF2-40B4-BE49-F238E27FC236}">
                <a16:creationId xmlns:a16="http://schemas.microsoft.com/office/drawing/2014/main" id="{23203FA4-37DB-4EB2-73D0-FC1F6B97CC09}"/>
              </a:ext>
            </a:extLst>
          </p:cNvPr>
          <p:cNvSpPr txBox="1"/>
          <p:nvPr/>
        </p:nvSpPr>
        <p:spPr>
          <a:xfrm>
            <a:off x="8639032" y="944810"/>
            <a:ext cx="3070747"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Resultados 2022</a:t>
            </a:r>
          </a:p>
        </p:txBody>
      </p:sp>
      <p:sp>
        <p:nvSpPr>
          <p:cNvPr id="10" name="Marcador de contenido 2">
            <a:extLst>
              <a:ext uri="{FF2B5EF4-FFF2-40B4-BE49-F238E27FC236}">
                <a16:creationId xmlns:a16="http://schemas.microsoft.com/office/drawing/2014/main" id="{FD6853F3-CC3D-03B2-DD2D-847BC0657E95}"/>
              </a:ext>
            </a:extLst>
          </p:cNvPr>
          <p:cNvSpPr txBox="1">
            <a:spLocks/>
          </p:cNvSpPr>
          <p:nvPr/>
        </p:nvSpPr>
        <p:spPr>
          <a:xfrm>
            <a:off x="2152650" y="1041536"/>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solidFill>
                  <a:srgbClr val="7030A0"/>
                </a:solidFill>
              </a:rPr>
              <a:t>Capacitación en Línea </a:t>
            </a:r>
          </a:p>
        </p:txBody>
      </p:sp>
      <p:pic>
        <p:nvPicPr>
          <p:cNvPr id="15" name="Imagen 14">
            <a:extLst>
              <a:ext uri="{FF2B5EF4-FFF2-40B4-BE49-F238E27FC236}">
                <a16:creationId xmlns:a16="http://schemas.microsoft.com/office/drawing/2014/main" id="{96D454DB-9954-4F4C-C426-9B34EAC0F2FC}"/>
              </a:ext>
            </a:extLst>
          </p:cNvPr>
          <p:cNvPicPr>
            <a:picLocks noChangeAspect="1"/>
          </p:cNvPicPr>
          <p:nvPr/>
        </p:nvPicPr>
        <p:blipFill>
          <a:blip r:embed="rId2"/>
          <a:stretch>
            <a:fillRect/>
          </a:stretch>
        </p:blipFill>
        <p:spPr>
          <a:xfrm>
            <a:off x="1533331" y="1577067"/>
            <a:ext cx="9008281" cy="4756164"/>
          </a:xfrm>
          <a:prstGeom prst="rect">
            <a:avLst/>
          </a:prstGeom>
        </p:spPr>
      </p:pic>
    </p:spTree>
    <p:extLst>
      <p:ext uri="{BB962C8B-B14F-4D97-AF65-F5344CB8AC3E}">
        <p14:creationId xmlns:p14="http://schemas.microsoft.com/office/powerpoint/2010/main" val="586450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0418514-7DC0-E37F-1FBB-28C4C0BDD1F5}"/>
              </a:ext>
            </a:extLst>
          </p:cNvPr>
          <p:cNvPicPr>
            <a:picLocks noChangeAspect="1"/>
          </p:cNvPicPr>
          <p:nvPr/>
        </p:nvPicPr>
        <p:blipFill>
          <a:blip r:embed="rId2"/>
          <a:stretch>
            <a:fillRect/>
          </a:stretch>
        </p:blipFill>
        <p:spPr>
          <a:xfrm>
            <a:off x="1465333" y="1333499"/>
            <a:ext cx="9507467" cy="4501383"/>
          </a:xfrm>
          <a:prstGeom prst="rect">
            <a:avLst/>
          </a:prstGeom>
        </p:spPr>
      </p:pic>
      <p:sp>
        <p:nvSpPr>
          <p:cNvPr id="6" name="Rectángulo 5">
            <a:extLst>
              <a:ext uri="{FF2B5EF4-FFF2-40B4-BE49-F238E27FC236}">
                <a16:creationId xmlns:a16="http://schemas.microsoft.com/office/drawing/2014/main" id="{B9E5E616-06A5-67A7-C2A6-BB8D3F01EBD5}"/>
              </a:ext>
            </a:extLst>
          </p:cNvPr>
          <p:cNvSpPr/>
          <p:nvPr/>
        </p:nvSpPr>
        <p:spPr>
          <a:xfrm>
            <a:off x="8639032" y="955430"/>
            <a:ext cx="3353509" cy="611018"/>
          </a:xfrm>
          <a:prstGeom prst="rect">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7" name="CuadroTexto 6">
            <a:extLst>
              <a:ext uri="{FF2B5EF4-FFF2-40B4-BE49-F238E27FC236}">
                <a16:creationId xmlns:a16="http://schemas.microsoft.com/office/drawing/2014/main" id="{2FB12C1A-B7A3-60CC-3C27-D4F4AC551527}"/>
              </a:ext>
            </a:extLst>
          </p:cNvPr>
          <p:cNvSpPr txBox="1"/>
          <p:nvPr/>
        </p:nvSpPr>
        <p:spPr>
          <a:xfrm>
            <a:off x="8639032" y="944810"/>
            <a:ext cx="3070747"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Resultados 2022</a:t>
            </a:r>
          </a:p>
        </p:txBody>
      </p:sp>
      <p:sp>
        <p:nvSpPr>
          <p:cNvPr id="8" name="Marcador de contenido 2">
            <a:extLst>
              <a:ext uri="{FF2B5EF4-FFF2-40B4-BE49-F238E27FC236}">
                <a16:creationId xmlns:a16="http://schemas.microsoft.com/office/drawing/2014/main" id="{60E61AE0-6935-F9FB-A1EA-9870FE4A902F}"/>
              </a:ext>
            </a:extLst>
          </p:cNvPr>
          <p:cNvSpPr txBox="1">
            <a:spLocks/>
          </p:cNvSpPr>
          <p:nvPr/>
        </p:nvSpPr>
        <p:spPr>
          <a:xfrm>
            <a:off x="2152650" y="1041536"/>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solidFill>
                  <a:srgbClr val="7030A0"/>
                </a:solidFill>
              </a:rPr>
              <a:t>Capacitación en Línea </a:t>
            </a:r>
          </a:p>
        </p:txBody>
      </p:sp>
    </p:spTree>
    <p:extLst>
      <p:ext uri="{BB962C8B-B14F-4D97-AF65-F5344CB8AC3E}">
        <p14:creationId xmlns:p14="http://schemas.microsoft.com/office/powerpoint/2010/main" val="3189756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54B3F4FA-0892-2109-BBF3-3A235F0C29F7}"/>
              </a:ext>
            </a:extLst>
          </p:cNvPr>
          <p:cNvPicPr>
            <a:picLocks noChangeAspect="1"/>
          </p:cNvPicPr>
          <p:nvPr/>
        </p:nvPicPr>
        <p:blipFill>
          <a:blip r:embed="rId2"/>
          <a:stretch>
            <a:fillRect/>
          </a:stretch>
        </p:blipFill>
        <p:spPr>
          <a:xfrm>
            <a:off x="122832" y="1548956"/>
            <a:ext cx="6191536" cy="4681691"/>
          </a:xfrm>
          <a:prstGeom prst="rect">
            <a:avLst/>
          </a:prstGeom>
        </p:spPr>
      </p:pic>
      <p:pic>
        <p:nvPicPr>
          <p:cNvPr id="11" name="Imagen 10">
            <a:extLst>
              <a:ext uri="{FF2B5EF4-FFF2-40B4-BE49-F238E27FC236}">
                <a16:creationId xmlns:a16="http://schemas.microsoft.com/office/drawing/2014/main" id="{500107D4-B19E-2CF0-9F33-588BFA9F27B1}"/>
              </a:ext>
            </a:extLst>
          </p:cNvPr>
          <p:cNvPicPr>
            <a:picLocks noChangeAspect="1"/>
          </p:cNvPicPr>
          <p:nvPr/>
        </p:nvPicPr>
        <p:blipFill>
          <a:blip r:embed="rId3"/>
          <a:stretch>
            <a:fillRect/>
          </a:stretch>
        </p:blipFill>
        <p:spPr>
          <a:xfrm>
            <a:off x="5525169" y="1548956"/>
            <a:ext cx="6027938" cy="4773421"/>
          </a:xfrm>
          <a:prstGeom prst="rect">
            <a:avLst/>
          </a:prstGeom>
        </p:spPr>
      </p:pic>
      <p:sp>
        <p:nvSpPr>
          <p:cNvPr id="2" name="Marcador de contenido 2">
            <a:extLst>
              <a:ext uri="{FF2B5EF4-FFF2-40B4-BE49-F238E27FC236}">
                <a16:creationId xmlns:a16="http://schemas.microsoft.com/office/drawing/2014/main" id="{38D6263E-8753-9508-8193-723520AB7EA0}"/>
              </a:ext>
            </a:extLst>
          </p:cNvPr>
          <p:cNvSpPr txBox="1">
            <a:spLocks/>
          </p:cNvSpPr>
          <p:nvPr/>
        </p:nvSpPr>
        <p:spPr>
          <a:xfrm>
            <a:off x="2152650" y="1041536"/>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solidFill>
                  <a:srgbClr val="7030A0"/>
                </a:solidFill>
              </a:rPr>
              <a:t>Capacitación en Aula Virtual </a:t>
            </a:r>
          </a:p>
        </p:txBody>
      </p:sp>
      <p:sp>
        <p:nvSpPr>
          <p:cNvPr id="3" name="Rectángulo 2">
            <a:extLst>
              <a:ext uri="{FF2B5EF4-FFF2-40B4-BE49-F238E27FC236}">
                <a16:creationId xmlns:a16="http://schemas.microsoft.com/office/drawing/2014/main" id="{ACE36030-B0F9-C2C1-91FA-826D841B30AB}"/>
              </a:ext>
            </a:extLst>
          </p:cNvPr>
          <p:cNvSpPr/>
          <p:nvPr/>
        </p:nvSpPr>
        <p:spPr>
          <a:xfrm>
            <a:off x="8639032" y="955430"/>
            <a:ext cx="3353509" cy="611018"/>
          </a:xfrm>
          <a:prstGeom prst="rect">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 name="CuadroTexto 3">
            <a:extLst>
              <a:ext uri="{FF2B5EF4-FFF2-40B4-BE49-F238E27FC236}">
                <a16:creationId xmlns:a16="http://schemas.microsoft.com/office/drawing/2014/main" id="{0DAF6065-1A14-678F-7299-9049223D35DC}"/>
              </a:ext>
            </a:extLst>
          </p:cNvPr>
          <p:cNvSpPr txBox="1"/>
          <p:nvPr/>
        </p:nvSpPr>
        <p:spPr>
          <a:xfrm>
            <a:off x="8639032" y="944810"/>
            <a:ext cx="3070747"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Resultados 2022</a:t>
            </a:r>
          </a:p>
        </p:txBody>
      </p:sp>
    </p:spTree>
    <p:extLst>
      <p:ext uri="{BB962C8B-B14F-4D97-AF65-F5344CB8AC3E}">
        <p14:creationId xmlns:p14="http://schemas.microsoft.com/office/powerpoint/2010/main" val="1895170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Tabla 11">
            <a:extLst>
              <a:ext uri="{FF2B5EF4-FFF2-40B4-BE49-F238E27FC236}">
                <a16:creationId xmlns:a16="http://schemas.microsoft.com/office/drawing/2014/main" id="{FE52518C-FCF4-00FD-CFE6-45F5B4A50575}"/>
              </a:ext>
            </a:extLst>
          </p:cNvPr>
          <p:cNvGraphicFramePr>
            <a:graphicFrameLocks noGrp="1"/>
          </p:cNvGraphicFramePr>
          <p:nvPr>
            <p:extLst>
              <p:ext uri="{D42A27DB-BD31-4B8C-83A1-F6EECF244321}">
                <p14:modId xmlns:p14="http://schemas.microsoft.com/office/powerpoint/2010/main" val="4113384896"/>
              </p:ext>
            </p:extLst>
          </p:nvPr>
        </p:nvGraphicFramePr>
        <p:xfrm>
          <a:off x="1002618" y="1638319"/>
          <a:ext cx="9983830" cy="4423911"/>
        </p:xfrm>
        <a:graphic>
          <a:graphicData uri="http://schemas.openxmlformats.org/drawingml/2006/table">
            <a:tbl>
              <a:tblPr firstRow="1" firstCol="1" bandRow="1">
                <a:tableStyleId>{5DA37D80-6434-44D0-A028-1B22A696006F}</a:tableStyleId>
              </a:tblPr>
              <a:tblGrid>
                <a:gridCol w="275975">
                  <a:extLst>
                    <a:ext uri="{9D8B030D-6E8A-4147-A177-3AD203B41FA5}">
                      <a16:colId xmlns:a16="http://schemas.microsoft.com/office/drawing/2014/main" val="162205868"/>
                    </a:ext>
                  </a:extLst>
                </a:gridCol>
                <a:gridCol w="2421455">
                  <a:extLst>
                    <a:ext uri="{9D8B030D-6E8A-4147-A177-3AD203B41FA5}">
                      <a16:colId xmlns:a16="http://schemas.microsoft.com/office/drawing/2014/main" val="2641217873"/>
                    </a:ext>
                  </a:extLst>
                </a:gridCol>
                <a:gridCol w="2353425">
                  <a:extLst>
                    <a:ext uri="{9D8B030D-6E8A-4147-A177-3AD203B41FA5}">
                      <a16:colId xmlns:a16="http://schemas.microsoft.com/office/drawing/2014/main" val="1042309265"/>
                    </a:ext>
                  </a:extLst>
                </a:gridCol>
                <a:gridCol w="1052606">
                  <a:extLst>
                    <a:ext uri="{9D8B030D-6E8A-4147-A177-3AD203B41FA5}">
                      <a16:colId xmlns:a16="http://schemas.microsoft.com/office/drawing/2014/main" val="1072995189"/>
                    </a:ext>
                  </a:extLst>
                </a:gridCol>
                <a:gridCol w="1070446">
                  <a:extLst>
                    <a:ext uri="{9D8B030D-6E8A-4147-A177-3AD203B41FA5}">
                      <a16:colId xmlns:a16="http://schemas.microsoft.com/office/drawing/2014/main" val="3211267579"/>
                    </a:ext>
                  </a:extLst>
                </a:gridCol>
                <a:gridCol w="945561">
                  <a:extLst>
                    <a:ext uri="{9D8B030D-6E8A-4147-A177-3AD203B41FA5}">
                      <a16:colId xmlns:a16="http://schemas.microsoft.com/office/drawing/2014/main" val="1356356568"/>
                    </a:ext>
                  </a:extLst>
                </a:gridCol>
                <a:gridCol w="651187">
                  <a:extLst>
                    <a:ext uri="{9D8B030D-6E8A-4147-A177-3AD203B41FA5}">
                      <a16:colId xmlns:a16="http://schemas.microsoft.com/office/drawing/2014/main" val="809410415"/>
                    </a:ext>
                  </a:extLst>
                </a:gridCol>
                <a:gridCol w="1213175">
                  <a:extLst>
                    <a:ext uri="{9D8B030D-6E8A-4147-A177-3AD203B41FA5}">
                      <a16:colId xmlns:a16="http://schemas.microsoft.com/office/drawing/2014/main" val="2843758945"/>
                    </a:ext>
                  </a:extLst>
                </a:gridCol>
              </a:tblGrid>
              <a:tr h="682987">
                <a:tc>
                  <a:txBody>
                    <a:bodyPr/>
                    <a:lstStyle/>
                    <a:p>
                      <a:pPr algn="ctr"/>
                      <a:r>
                        <a:rPr lang="es-MX" sz="1600" dirty="0">
                          <a:effectLst/>
                        </a:rPr>
                        <a:t>Id</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1600" dirty="0">
                          <a:effectLst/>
                        </a:rPr>
                        <a:t>Nombre del Instructor</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1600" dirty="0">
                          <a:effectLst/>
                        </a:rPr>
                        <a:t>Sujeto obligado</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1400" dirty="0">
                          <a:effectLst/>
                        </a:rPr>
                        <a:t>Cantidad de cursos impartidos</a:t>
                      </a:r>
                      <a:endParaRPr lang="es-MX"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1400" dirty="0">
                          <a:effectLst/>
                        </a:rPr>
                        <a:t>Curso: </a:t>
                      </a:r>
                    </a:p>
                    <a:p>
                      <a:pPr algn="ctr"/>
                      <a:r>
                        <a:rPr lang="es-MX" sz="1400" dirty="0">
                          <a:effectLst/>
                        </a:rPr>
                        <a:t>ILTAIPRC-CDMX</a:t>
                      </a:r>
                      <a:endParaRPr lang="es-MX"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1400" dirty="0">
                          <a:effectLst/>
                        </a:rPr>
                        <a:t>Curso:</a:t>
                      </a:r>
                    </a:p>
                    <a:p>
                      <a:pPr algn="ctr"/>
                      <a:r>
                        <a:rPr lang="es-MX" sz="1400" dirty="0">
                          <a:effectLst/>
                        </a:rPr>
                        <a:t>IPDPPSO-CDMX</a:t>
                      </a:r>
                      <a:endParaRPr lang="es-MX"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1400" dirty="0">
                          <a:effectLst/>
                        </a:rPr>
                        <a:t>Taller: </a:t>
                      </a:r>
                    </a:p>
                    <a:p>
                      <a:pPr algn="ctr"/>
                      <a:r>
                        <a:rPr lang="es-MX" sz="1400" dirty="0">
                          <a:effectLst/>
                        </a:rPr>
                        <a:t>SI y RR</a:t>
                      </a:r>
                      <a:endParaRPr lang="es-MX"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1400" dirty="0">
                          <a:effectLst/>
                        </a:rPr>
                        <a:t>Total de Participantes</a:t>
                      </a:r>
                      <a:endParaRPr lang="es-MX"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extLst>
                  <a:ext uri="{0D108BD9-81ED-4DB2-BD59-A6C34878D82A}">
                    <a16:rowId xmlns:a16="http://schemas.microsoft.com/office/drawing/2014/main" val="1840101621"/>
                  </a:ext>
                </a:extLst>
              </a:tr>
              <a:tr h="525071">
                <a:tc>
                  <a:txBody>
                    <a:bodyPr/>
                    <a:lstStyle/>
                    <a:p>
                      <a:pPr algn="ctr"/>
                      <a:r>
                        <a:rPr lang="es-MX" sz="1600" dirty="0">
                          <a:effectLst/>
                        </a:rPr>
                        <a:t>1</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l"/>
                      <a:r>
                        <a:rPr lang="es-MX" sz="1600" dirty="0">
                          <a:effectLst/>
                        </a:rPr>
                        <a:t>Lucero Quintero Olivier</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l"/>
                      <a:r>
                        <a:rPr lang="es-MX" sz="1600" dirty="0">
                          <a:effectLst/>
                        </a:rPr>
                        <a:t>Secretaría de la Contraloría General</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b="1" dirty="0">
                          <a:effectLst/>
                        </a:rPr>
                        <a:t>4</a:t>
                      </a:r>
                      <a:endParaRPr lang="es-MX" sz="2000" b="1"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2</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2</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 </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88</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extLst>
                  <a:ext uri="{0D108BD9-81ED-4DB2-BD59-A6C34878D82A}">
                    <a16:rowId xmlns:a16="http://schemas.microsoft.com/office/drawing/2014/main" val="3045797102"/>
                  </a:ext>
                </a:extLst>
              </a:tr>
              <a:tr h="525071">
                <a:tc>
                  <a:txBody>
                    <a:bodyPr/>
                    <a:lstStyle/>
                    <a:p>
                      <a:pPr algn="ctr"/>
                      <a:r>
                        <a:rPr lang="es-MX" sz="1600" dirty="0">
                          <a:effectLst/>
                        </a:rPr>
                        <a:t>2</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l"/>
                      <a:r>
                        <a:rPr lang="es-MX" sz="1600" dirty="0">
                          <a:effectLst/>
                        </a:rPr>
                        <a:t>José Samaria Reséndiz Escalante</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l"/>
                      <a:r>
                        <a:rPr lang="es-MX" sz="1600" dirty="0">
                          <a:effectLst/>
                        </a:rPr>
                        <a:t>Secretaría de Salud</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b="1" dirty="0">
                          <a:effectLst/>
                        </a:rPr>
                        <a:t>4</a:t>
                      </a:r>
                      <a:endParaRPr lang="es-MX" sz="2000" b="1"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2</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2</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 </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83</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extLst>
                  <a:ext uri="{0D108BD9-81ED-4DB2-BD59-A6C34878D82A}">
                    <a16:rowId xmlns:a16="http://schemas.microsoft.com/office/drawing/2014/main" val="1416889278"/>
                  </a:ext>
                </a:extLst>
              </a:tr>
              <a:tr h="294322">
                <a:tc>
                  <a:txBody>
                    <a:bodyPr/>
                    <a:lstStyle/>
                    <a:p>
                      <a:pPr algn="ctr"/>
                      <a:r>
                        <a:rPr lang="es-MX" sz="1600" dirty="0">
                          <a:effectLst/>
                        </a:rPr>
                        <a:t>3</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l"/>
                      <a:r>
                        <a:rPr lang="es-MX" sz="1600" dirty="0">
                          <a:effectLst/>
                        </a:rPr>
                        <a:t>Andrea Carrillo</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l"/>
                      <a:r>
                        <a:rPr lang="es-MX" sz="1600" dirty="0">
                          <a:effectLst/>
                        </a:rPr>
                        <a:t>Alcaldía Iztapalapa</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b="1" dirty="0">
                          <a:effectLst/>
                        </a:rPr>
                        <a:t>2</a:t>
                      </a:r>
                      <a:endParaRPr lang="es-MX" sz="2000" b="1"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1</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1</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 </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85</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extLst>
                  <a:ext uri="{0D108BD9-81ED-4DB2-BD59-A6C34878D82A}">
                    <a16:rowId xmlns:a16="http://schemas.microsoft.com/office/drawing/2014/main" val="2343260962"/>
                  </a:ext>
                </a:extLst>
              </a:tr>
              <a:tr h="777737">
                <a:tc>
                  <a:txBody>
                    <a:bodyPr/>
                    <a:lstStyle/>
                    <a:p>
                      <a:pPr algn="ctr"/>
                      <a:r>
                        <a:rPr lang="es-MX" sz="1600" dirty="0">
                          <a:effectLst/>
                        </a:rPr>
                        <a:t>4</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l"/>
                      <a:r>
                        <a:rPr lang="es-MX" sz="1600" dirty="0">
                          <a:effectLst/>
                        </a:rPr>
                        <a:t>Gabriela Téllez Hernández</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l"/>
                      <a:r>
                        <a:rPr lang="es-MX" sz="1600" dirty="0">
                          <a:effectLst/>
                        </a:rPr>
                        <a:t>Secretaría de Gestión Integral de Riesgos y Protección Civil</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b="1" dirty="0">
                          <a:effectLst/>
                        </a:rPr>
                        <a:t>3</a:t>
                      </a:r>
                      <a:endParaRPr lang="es-MX" sz="2000" b="1"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2</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1</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 </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59</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extLst>
                  <a:ext uri="{0D108BD9-81ED-4DB2-BD59-A6C34878D82A}">
                    <a16:rowId xmlns:a16="http://schemas.microsoft.com/office/drawing/2014/main" val="423495070"/>
                  </a:ext>
                </a:extLst>
              </a:tr>
              <a:tr h="657840">
                <a:tc>
                  <a:txBody>
                    <a:bodyPr/>
                    <a:lstStyle/>
                    <a:p>
                      <a:pPr algn="ctr"/>
                      <a:r>
                        <a:rPr lang="es-MX" sz="1600" dirty="0">
                          <a:effectLst/>
                        </a:rPr>
                        <a:t>5</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l"/>
                      <a:r>
                        <a:rPr lang="es-MX" sz="1600" dirty="0">
                          <a:effectLst/>
                        </a:rPr>
                        <a:t>Israel Mancilla Herrera</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l"/>
                      <a:r>
                        <a:rPr lang="es-MX" sz="1600" dirty="0">
                          <a:effectLst/>
                        </a:rPr>
                        <a:t>Corporación Mexicana de Impresión, S.A. de C.V.</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b="1" dirty="0">
                          <a:effectLst/>
                        </a:rPr>
                        <a:t>1</a:t>
                      </a:r>
                      <a:endParaRPr lang="es-MX" sz="2000" b="1"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 </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 </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1</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17</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extLst>
                  <a:ext uri="{0D108BD9-81ED-4DB2-BD59-A6C34878D82A}">
                    <a16:rowId xmlns:a16="http://schemas.microsoft.com/office/drawing/2014/main" val="2002001793"/>
                  </a:ext>
                </a:extLst>
              </a:tr>
              <a:tr h="525071">
                <a:tc>
                  <a:txBody>
                    <a:bodyPr/>
                    <a:lstStyle/>
                    <a:p>
                      <a:pPr algn="ctr"/>
                      <a:r>
                        <a:rPr lang="es-MX" sz="1600" dirty="0">
                          <a:effectLst/>
                        </a:rPr>
                        <a:t>6 / 7</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l"/>
                      <a:r>
                        <a:rPr lang="es-MX" sz="1600" dirty="0">
                          <a:effectLst/>
                        </a:rPr>
                        <a:t>Diana Silva González / David Guzmán C.</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l"/>
                      <a:r>
                        <a:rPr lang="es-MX" sz="1600" dirty="0">
                          <a:effectLst/>
                        </a:rPr>
                        <a:t>Procuraduría Social de la Ciudad de México</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b="1" dirty="0">
                          <a:effectLst/>
                        </a:rPr>
                        <a:t>1</a:t>
                      </a:r>
                      <a:endParaRPr lang="es-MX" sz="2000" b="1"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 </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 </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1</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dirty="0">
                          <a:effectLst/>
                        </a:rPr>
                        <a:t>30</a:t>
                      </a:r>
                      <a:endParaRPr lang="es-MX" sz="2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extLst>
                  <a:ext uri="{0D108BD9-81ED-4DB2-BD59-A6C34878D82A}">
                    <a16:rowId xmlns:a16="http://schemas.microsoft.com/office/drawing/2014/main" val="3660185181"/>
                  </a:ext>
                </a:extLst>
              </a:tr>
              <a:tr h="406284">
                <a:tc gridSpan="3">
                  <a:txBody>
                    <a:bodyPr/>
                    <a:lstStyle/>
                    <a:p>
                      <a:pPr algn="ctr"/>
                      <a:r>
                        <a:rPr lang="es-MX" sz="1600" dirty="0">
                          <a:effectLst/>
                        </a:rPr>
                        <a:t>TOTALES</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hMerge="1">
                  <a:txBody>
                    <a:bodyPr/>
                    <a:lstStyle/>
                    <a:p>
                      <a:pPr algn="l"/>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hMerge="1">
                  <a:txBody>
                    <a:bodyPr/>
                    <a:lstStyle/>
                    <a:p>
                      <a:pPr algn="l"/>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b="1" dirty="0">
                          <a:solidFill>
                            <a:schemeClr val="tx1"/>
                          </a:solidFill>
                          <a:effectLst/>
                        </a:rPr>
                        <a:t>15</a:t>
                      </a:r>
                      <a:endParaRPr lang="es-MX"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b="1" dirty="0">
                          <a:solidFill>
                            <a:schemeClr val="tx1"/>
                          </a:solidFill>
                          <a:effectLst/>
                        </a:rPr>
                        <a:t>7</a:t>
                      </a:r>
                      <a:endParaRPr lang="es-MX"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b="1" dirty="0">
                          <a:solidFill>
                            <a:schemeClr val="tx1"/>
                          </a:solidFill>
                          <a:effectLst/>
                        </a:rPr>
                        <a:t>6</a:t>
                      </a:r>
                      <a:endParaRPr lang="es-MX"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b="1" dirty="0">
                          <a:solidFill>
                            <a:schemeClr val="tx1"/>
                          </a:solidFill>
                          <a:effectLst/>
                        </a:rPr>
                        <a:t>2</a:t>
                      </a:r>
                      <a:endParaRPr lang="es-MX"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tc>
                  <a:txBody>
                    <a:bodyPr/>
                    <a:lstStyle/>
                    <a:p>
                      <a:pPr algn="ctr"/>
                      <a:r>
                        <a:rPr lang="es-MX" sz="2000" b="1" dirty="0">
                          <a:solidFill>
                            <a:schemeClr val="tx1"/>
                          </a:solidFill>
                          <a:effectLst/>
                        </a:rPr>
                        <a:t>362</a:t>
                      </a:r>
                      <a:endParaRPr lang="es-MX"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b"/>
                </a:tc>
                <a:extLst>
                  <a:ext uri="{0D108BD9-81ED-4DB2-BD59-A6C34878D82A}">
                    <a16:rowId xmlns:a16="http://schemas.microsoft.com/office/drawing/2014/main" val="2442252591"/>
                  </a:ext>
                </a:extLst>
              </a:tr>
            </a:tbl>
          </a:graphicData>
        </a:graphic>
      </p:graphicFrame>
      <p:sp>
        <p:nvSpPr>
          <p:cNvPr id="2" name="Rectángulo 1">
            <a:extLst>
              <a:ext uri="{FF2B5EF4-FFF2-40B4-BE49-F238E27FC236}">
                <a16:creationId xmlns:a16="http://schemas.microsoft.com/office/drawing/2014/main" id="{5E32448C-C8D3-0701-A346-9D740C5B8ABD}"/>
              </a:ext>
            </a:extLst>
          </p:cNvPr>
          <p:cNvSpPr/>
          <p:nvPr/>
        </p:nvSpPr>
        <p:spPr>
          <a:xfrm>
            <a:off x="8639032" y="955430"/>
            <a:ext cx="3353509" cy="611018"/>
          </a:xfrm>
          <a:prstGeom prst="rect">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 name="CuadroTexto 2">
            <a:extLst>
              <a:ext uri="{FF2B5EF4-FFF2-40B4-BE49-F238E27FC236}">
                <a16:creationId xmlns:a16="http://schemas.microsoft.com/office/drawing/2014/main" id="{3BFA3B8A-E8C5-4F9C-01B2-DCFEC481EA7B}"/>
              </a:ext>
            </a:extLst>
          </p:cNvPr>
          <p:cNvSpPr txBox="1"/>
          <p:nvPr/>
        </p:nvSpPr>
        <p:spPr>
          <a:xfrm>
            <a:off x="8639032" y="944810"/>
            <a:ext cx="3070747"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Resultados 2022</a:t>
            </a:r>
          </a:p>
        </p:txBody>
      </p:sp>
      <p:sp>
        <p:nvSpPr>
          <p:cNvPr id="4" name="Marcador de contenido 2">
            <a:extLst>
              <a:ext uri="{FF2B5EF4-FFF2-40B4-BE49-F238E27FC236}">
                <a16:creationId xmlns:a16="http://schemas.microsoft.com/office/drawing/2014/main" id="{5B87259E-ABC2-6493-8067-6C205E4EF847}"/>
              </a:ext>
            </a:extLst>
          </p:cNvPr>
          <p:cNvSpPr txBox="1">
            <a:spLocks/>
          </p:cNvSpPr>
          <p:nvPr/>
        </p:nvSpPr>
        <p:spPr>
          <a:xfrm>
            <a:off x="2152650" y="1041536"/>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solidFill>
                  <a:srgbClr val="7030A0"/>
                </a:solidFill>
              </a:rPr>
              <a:t>Instructores externos </a:t>
            </a:r>
          </a:p>
        </p:txBody>
      </p:sp>
    </p:spTree>
    <p:extLst>
      <p:ext uri="{BB962C8B-B14F-4D97-AF65-F5344CB8AC3E}">
        <p14:creationId xmlns:p14="http://schemas.microsoft.com/office/powerpoint/2010/main" val="1180776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9C269F4-9380-8764-2DBF-83541D0291C4}"/>
              </a:ext>
            </a:extLst>
          </p:cNvPr>
          <p:cNvSpPr txBox="1"/>
          <p:nvPr/>
        </p:nvSpPr>
        <p:spPr>
          <a:xfrm>
            <a:off x="900376" y="1561353"/>
            <a:ext cx="10780043" cy="1015663"/>
          </a:xfrm>
          <a:prstGeom prst="rect">
            <a:avLst/>
          </a:prstGeom>
          <a:noFill/>
        </p:spPr>
        <p:txBody>
          <a:bodyPr wrap="square">
            <a:spAutoFit/>
          </a:bodyPr>
          <a:lstStyle/>
          <a:p>
            <a:r>
              <a:rPr lang="es-MX" sz="2000" b="1" dirty="0">
                <a:latin typeface="Century Gothic" panose="020B0502020202020204" pitchFamily="34" charset="0"/>
              </a:rPr>
              <a:t>12ª edición a distancia </a:t>
            </a:r>
            <a:r>
              <a:rPr lang="es-MX" sz="2000" dirty="0">
                <a:latin typeface="Century Gothic" panose="020B0502020202020204" pitchFamily="34" charset="0"/>
              </a:rPr>
              <a:t>del Diplomado en </a:t>
            </a:r>
            <a:r>
              <a:rPr lang="es-MX" sz="2000" dirty="0">
                <a:solidFill>
                  <a:srgbClr val="800080"/>
                </a:solidFill>
                <a:latin typeface="Century Gothic" panose="020B0502020202020204" pitchFamily="34" charset="0"/>
              </a:rPr>
              <a:t>“Transparencia, Acceso a la Información Pública, Rendición de Cuentas, Gobierno Abierto y Protección de Datos Personales en la Ciudad de México”</a:t>
            </a:r>
            <a:r>
              <a:rPr lang="es-MX" sz="2000" dirty="0">
                <a:latin typeface="Century Gothic" panose="020B0502020202020204" pitchFamily="34" charset="0"/>
              </a:rPr>
              <a:t>. Inició el 6 de junio y concluyó el 21 de noviembre, de 2022</a:t>
            </a:r>
          </a:p>
        </p:txBody>
      </p:sp>
      <p:sp>
        <p:nvSpPr>
          <p:cNvPr id="7" name="CuadroTexto 6">
            <a:extLst>
              <a:ext uri="{FF2B5EF4-FFF2-40B4-BE49-F238E27FC236}">
                <a16:creationId xmlns:a16="http://schemas.microsoft.com/office/drawing/2014/main" id="{95D4621D-321D-C211-E037-F31730892897}"/>
              </a:ext>
            </a:extLst>
          </p:cNvPr>
          <p:cNvSpPr txBox="1"/>
          <p:nvPr/>
        </p:nvSpPr>
        <p:spPr>
          <a:xfrm>
            <a:off x="5859798" y="2665158"/>
            <a:ext cx="2631846" cy="3231654"/>
          </a:xfrm>
          <a:prstGeom prst="rect">
            <a:avLst/>
          </a:prstGeom>
          <a:noFill/>
          <a:ln w="38100">
            <a:solidFill>
              <a:srgbClr val="FF66FF"/>
            </a:solidFill>
          </a:ln>
        </p:spPr>
        <p:txBody>
          <a:bodyPr wrap="square">
            <a:spAutoFit/>
          </a:bodyPr>
          <a:lstStyle/>
          <a:p>
            <a:pPr algn="just"/>
            <a:r>
              <a:rPr lang="es-ES" sz="1700" dirty="0">
                <a:effectLst/>
                <a:latin typeface="Century Gothic" panose="020B0502020202020204" pitchFamily="34" charset="0"/>
                <a:ea typeface="Calibri" panose="020F0502020204030204" pitchFamily="34" charset="0"/>
              </a:rPr>
              <a:t>Se inscribieron </a:t>
            </a:r>
            <a:r>
              <a:rPr lang="es-ES" sz="1700" b="1" dirty="0">
                <a:effectLst/>
                <a:latin typeface="Century Gothic" panose="020B0502020202020204" pitchFamily="34" charset="0"/>
                <a:ea typeface="Calibri" panose="020F0502020204030204" pitchFamily="34" charset="0"/>
              </a:rPr>
              <a:t>50 personas</a:t>
            </a:r>
            <a:r>
              <a:rPr lang="es-ES" sz="1700" dirty="0">
                <a:effectLst/>
                <a:latin typeface="Century Gothic" panose="020B0502020202020204" pitchFamily="34" charset="0"/>
                <a:ea typeface="Calibri" panose="020F0502020204030204" pitchFamily="34" charset="0"/>
              </a:rPr>
              <a:t> servidoras públicas de </a:t>
            </a:r>
            <a:r>
              <a:rPr lang="es-ES" sz="1700" b="1" dirty="0">
                <a:effectLst/>
                <a:latin typeface="Century Gothic" panose="020B0502020202020204" pitchFamily="34" charset="0"/>
                <a:ea typeface="Calibri" panose="020F0502020204030204" pitchFamily="34" charset="0"/>
              </a:rPr>
              <a:t>41 sujetos obligados</a:t>
            </a:r>
            <a:r>
              <a:rPr lang="es-ES" sz="1700" dirty="0">
                <a:effectLst/>
                <a:latin typeface="Century Gothic" panose="020B0502020202020204" pitchFamily="34" charset="0"/>
                <a:ea typeface="Calibri" panose="020F0502020204030204" pitchFamily="34" charset="0"/>
              </a:rPr>
              <a:t>, entre los que destaca la representación del personal de la administración pública central, alcaldías, órganos autónomos, Poder Judicial y un sindicato. </a:t>
            </a:r>
            <a:endParaRPr lang="es-MX" sz="1700" dirty="0">
              <a:latin typeface="Century Gothic" panose="020B0502020202020204" pitchFamily="34" charset="0"/>
            </a:endParaRPr>
          </a:p>
        </p:txBody>
      </p:sp>
      <p:sp>
        <p:nvSpPr>
          <p:cNvPr id="9" name="CuadroTexto 8">
            <a:extLst>
              <a:ext uri="{FF2B5EF4-FFF2-40B4-BE49-F238E27FC236}">
                <a16:creationId xmlns:a16="http://schemas.microsoft.com/office/drawing/2014/main" id="{4115C473-DB59-BF8A-FA44-C1AEFEF6ED8C}"/>
              </a:ext>
            </a:extLst>
          </p:cNvPr>
          <p:cNvSpPr txBox="1"/>
          <p:nvPr/>
        </p:nvSpPr>
        <p:spPr>
          <a:xfrm>
            <a:off x="8767815" y="2673695"/>
            <a:ext cx="2543070" cy="3231654"/>
          </a:xfrm>
          <a:prstGeom prst="rect">
            <a:avLst/>
          </a:prstGeom>
          <a:noFill/>
          <a:ln w="38100">
            <a:solidFill>
              <a:srgbClr val="FF66FF"/>
            </a:solidFill>
          </a:ln>
        </p:spPr>
        <p:txBody>
          <a:bodyPr wrap="square">
            <a:spAutoFit/>
          </a:bodyPr>
          <a:lstStyle/>
          <a:p>
            <a:pPr algn="just"/>
            <a:r>
              <a:rPr lang="es-ES" sz="1700" dirty="0">
                <a:effectLst/>
                <a:latin typeface="Century Gothic" panose="020B0502020202020204" pitchFamily="34" charset="0"/>
                <a:ea typeface="Calibri" panose="020F0502020204030204" pitchFamily="34" charset="0"/>
              </a:rPr>
              <a:t>Con una duración de </a:t>
            </a:r>
            <a:r>
              <a:rPr lang="es-ES" sz="1700" b="1" dirty="0">
                <a:effectLst/>
                <a:latin typeface="Century Gothic" panose="020B0502020202020204" pitchFamily="34" charset="0"/>
                <a:ea typeface="Calibri" panose="020F0502020204030204" pitchFamily="34" charset="0"/>
              </a:rPr>
              <a:t>150 horas</a:t>
            </a:r>
            <a:r>
              <a:rPr lang="es-ES" sz="1700" dirty="0">
                <a:effectLst/>
                <a:latin typeface="Century Gothic" panose="020B0502020202020204" pitchFamily="34" charset="0"/>
                <a:ea typeface="Calibri" panose="020F0502020204030204" pitchFamily="34" charset="0"/>
              </a:rPr>
              <a:t>, el Diplomado está integrado por </a:t>
            </a:r>
            <a:r>
              <a:rPr lang="es-ES" sz="1700" b="1" dirty="0">
                <a:effectLst/>
                <a:latin typeface="Century Gothic" panose="020B0502020202020204" pitchFamily="34" charset="0"/>
                <a:ea typeface="Calibri" panose="020F0502020204030204" pitchFamily="34" charset="0"/>
              </a:rPr>
              <a:t>8 módulos </a:t>
            </a:r>
            <a:r>
              <a:rPr lang="es-ES" sz="1700" dirty="0">
                <a:effectLst/>
                <a:latin typeface="Century Gothic" panose="020B0502020202020204" pitchFamily="34" charset="0"/>
                <a:ea typeface="Calibri" panose="020F0502020204030204" pitchFamily="34" charset="0"/>
              </a:rPr>
              <a:t>que son impartidos por </a:t>
            </a:r>
            <a:r>
              <a:rPr lang="es-ES" sz="1700" b="1" dirty="0">
                <a:effectLst/>
                <a:latin typeface="Century Gothic" panose="020B0502020202020204" pitchFamily="34" charset="0"/>
                <a:ea typeface="Calibri" panose="020F0502020204030204" pitchFamily="34" charset="0"/>
              </a:rPr>
              <a:t>9 profesores </a:t>
            </a:r>
            <a:r>
              <a:rPr lang="es-ES" sz="1700" dirty="0">
                <a:effectLst/>
                <a:latin typeface="Century Gothic" panose="020B0502020202020204" pitchFamily="34" charset="0"/>
                <a:ea typeface="Calibri" panose="020F0502020204030204" pitchFamily="34" charset="0"/>
              </a:rPr>
              <a:t>especialistas en cada uno de los temas, de reconocidas trayectorias académicas.</a:t>
            </a:r>
            <a:endParaRPr lang="es-MX" sz="1700" dirty="0">
              <a:latin typeface="Century Gothic" panose="020B0502020202020204" pitchFamily="34" charset="0"/>
            </a:endParaRPr>
          </a:p>
        </p:txBody>
      </p:sp>
      <p:pic>
        <p:nvPicPr>
          <p:cNvPr id="11" name="Imagen 10" descr="Imagen que contiene nombre de la empresa&#10;&#10;Descripción generada automáticamente">
            <a:extLst>
              <a:ext uri="{FF2B5EF4-FFF2-40B4-BE49-F238E27FC236}">
                <a16:creationId xmlns:a16="http://schemas.microsoft.com/office/drawing/2014/main" id="{4B4B8A4A-3DC4-5C3F-5F65-676A01FE8F03}"/>
              </a:ext>
            </a:extLst>
          </p:cNvPr>
          <p:cNvPicPr>
            <a:picLocks noChangeAspect="1"/>
          </p:cNvPicPr>
          <p:nvPr/>
        </p:nvPicPr>
        <p:blipFill>
          <a:blip r:embed="rId2"/>
          <a:stretch>
            <a:fillRect/>
          </a:stretch>
        </p:blipFill>
        <p:spPr>
          <a:xfrm>
            <a:off x="1088980" y="2742503"/>
            <a:ext cx="4318882" cy="2988994"/>
          </a:xfrm>
          <a:prstGeom prst="rect">
            <a:avLst/>
          </a:prstGeom>
        </p:spPr>
      </p:pic>
      <p:sp>
        <p:nvSpPr>
          <p:cNvPr id="3" name="Rectángulo 2">
            <a:extLst>
              <a:ext uri="{FF2B5EF4-FFF2-40B4-BE49-F238E27FC236}">
                <a16:creationId xmlns:a16="http://schemas.microsoft.com/office/drawing/2014/main" id="{7FB3C322-E907-FE86-7684-C097D95F627B}"/>
              </a:ext>
            </a:extLst>
          </p:cNvPr>
          <p:cNvSpPr/>
          <p:nvPr/>
        </p:nvSpPr>
        <p:spPr>
          <a:xfrm>
            <a:off x="8639032" y="955430"/>
            <a:ext cx="3353509" cy="611018"/>
          </a:xfrm>
          <a:prstGeom prst="rect">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0" name="CuadroTexto 9">
            <a:extLst>
              <a:ext uri="{FF2B5EF4-FFF2-40B4-BE49-F238E27FC236}">
                <a16:creationId xmlns:a16="http://schemas.microsoft.com/office/drawing/2014/main" id="{661E6377-7B53-66BA-D491-1451BF3D46B0}"/>
              </a:ext>
            </a:extLst>
          </p:cNvPr>
          <p:cNvSpPr txBox="1"/>
          <p:nvPr/>
        </p:nvSpPr>
        <p:spPr>
          <a:xfrm>
            <a:off x="8639032" y="944810"/>
            <a:ext cx="3070747"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Resultados 2022</a:t>
            </a:r>
          </a:p>
        </p:txBody>
      </p:sp>
      <p:sp>
        <p:nvSpPr>
          <p:cNvPr id="12" name="Marcador de contenido 2">
            <a:extLst>
              <a:ext uri="{FF2B5EF4-FFF2-40B4-BE49-F238E27FC236}">
                <a16:creationId xmlns:a16="http://schemas.microsoft.com/office/drawing/2014/main" id="{18A0FB72-0E2A-59FC-B559-9AEA398EFD40}"/>
              </a:ext>
            </a:extLst>
          </p:cNvPr>
          <p:cNvSpPr txBox="1">
            <a:spLocks/>
          </p:cNvSpPr>
          <p:nvPr/>
        </p:nvSpPr>
        <p:spPr>
          <a:xfrm>
            <a:off x="2152650" y="1041536"/>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solidFill>
                  <a:srgbClr val="7030A0"/>
                </a:solidFill>
              </a:rPr>
              <a:t>Profesionalización </a:t>
            </a:r>
          </a:p>
        </p:txBody>
      </p:sp>
    </p:spTree>
    <p:extLst>
      <p:ext uri="{BB962C8B-B14F-4D97-AF65-F5344CB8AC3E}">
        <p14:creationId xmlns:p14="http://schemas.microsoft.com/office/powerpoint/2010/main" val="2683987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E9DE961-F956-9AEF-71FD-A0EB1B2FA4E6}"/>
              </a:ext>
            </a:extLst>
          </p:cNvPr>
          <p:cNvSpPr/>
          <p:nvPr/>
        </p:nvSpPr>
        <p:spPr>
          <a:xfrm>
            <a:off x="8639032" y="955430"/>
            <a:ext cx="3353509" cy="611018"/>
          </a:xfrm>
          <a:prstGeom prst="rect">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 name="CuadroTexto 2">
            <a:extLst>
              <a:ext uri="{FF2B5EF4-FFF2-40B4-BE49-F238E27FC236}">
                <a16:creationId xmlns:a16="http://schemas.microsoft.com/office/drawing/2014/main" id="{2B71A3F7-72F2-DA8F-194B-A8D60D5EA5DE}"/>
              </a:ext>
            </a:extLst>
          </p:cNvPr>
          <p:cNvSpPr txBox="1"/>
          <p:nvPr/>
        </p:nvSpPr>
        <p:spPr>
          <a:xfrm>
            <a:off x="8639032" y="944810"/>
            <a:ext cx="3070747"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Resultados 2022</a:t>
            </a:r>
          </a:p>
        </p:txBody>
      </p:sp>
      <p:sp>
        <p:nvSpPr>
          <p:cNvPr id="4" name="Marcador de contenido 2">
            <a:extLst>
              <a:ext uri="{FF2B5EF4-FFF2-40B4-BE49-F238E27FC236}">
                <a16:creationId xmlns:a16="http://schemas.microsoft.com/office/drawing/2014/main" id="{71C23AD0-B83D-0736-86C4-15A69D910DF1}"/>
              </a:ext>
            </a:extLst>
          </p:cNvPr>
          <p:cNvSpPr txBox="1">
            <a:spLocks/>
          </p:cNvSpPr>
          <p:nvPr/>
        </p:nvSpPr>
        <p:spPr>
          <a:xfrm>
            <a:off x="2152650" y="1041536"/>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solidFill>
                  <a:srgbClr val="7030A0"/>
                </a:solidFill>
              </a:rPr>
              <a:t>Tutoriales </a:t>
            </a:r>
          </a:p>
        </p:txBody>
      </p:sp>
      <p:graphicFrame>
        <p:nvGraphicFramePr>
          <p:cNvPr id="6" name="Tabla 5">
            <a:extLst>
              <a:ext uri="{FF2B5EF4-FFF2-40B4-BE49-F238E27FC236}">
                <a16:creationId xmlns:a16="http://schemas.microsoft.com/office/drawing/2014/main" id="{4E65837A-6E4F-F3C0-F54D-3FDFD6F9E1C2}"/>
              </a:ext>
            </a:extLst>
          </p:cNvPr>
          <p:cNvGraphicFramePr>
            <a:graphicFrameLocks noGrp="1"/>
          </p:cNvGraphicFramePr>
          <p:nvPr>
            <p:extLst>
              <p:ext uri="{D42A27DB-BD31-4B8C-83A1-F6EECF244321}">
                <p14:modId xmlns:p14="http://schemas.microsoft.com/office/powerpoint/2010/main" val="1818150386"/>
              </p:ext>
            </p:extLst>
          </p:nvPr>
        </p:nvGraphicFramePr>
        <p:xfrm>
          <a:off x="727970" y="1659255"/>
          <a:ext cx="8859914" cy="4279671"/>
        </p:xfrm>
        <a:graphic>
          <a:graphicData uri="http://schemas.openxmlformats.org/drawingml/2006/table">
            <a:tbl>
              <a:tblPr firstRow="1" firstCol="1" bandRow="1">
                <a:tableStyleId>{ED083AE6-46FA-4A59-8FB0-9F97EB10719F}</a:tableStyleId>
              </a:tblPr>
              <a:tblGrid>
                <a:gridCol w="6675871">
                  <a:extLst>
                    <a:ext uri="{9D8B030D-6E8A-4147-A177-3AD203B41FA5}">
                      <a16:colId xmlns:a16="http://schemas.microsoft.com/office/drawing/2014/main" val="618076232"/>
                    </a:ext>
                  </a:extLst>
                </a:gridCol>
                <a:gridCol w="2184043">
                  <a:extLst>
                    <a:ext uri="{9D8B030D-6E8A-4147-A177-3AD203B41FA5}">
                      <a16:colId xmlns:a16="http://schemas.microsoft.com/office/drawing/2014/main" val="1320190133"/>
                    </a:ext>
                  </a:extLst>
                </a:gridCol>
              </a:tblGrid>
              <a:tr h="310386">
                <a:tc gridSpan="2">
                  <a:txBody>
                    <a:bodyPr/>
                    <a:lstStyle/>
                    <a:p>
                      <a:pPr algn="ctr"/>
                      <a:r>
                        <a:rPr lang="es-MX" sz="1600" dirty="0">
                          <a:solidFill>
                            <a:schemeClr val="tx1"/>
                          </a:solidFill>
                          <a:effectLst/>
                        </a:rPr>
                        <a:t>VISTAS A LOS TUTORIALES </a:t>
                      </a:r>
                    </a:p>
                  </a:txBody>
                  <a:tcPr marL="42243" marR="42243" marT="0" marB="0" anchor="ctr"/>
                </a:tc>
                <a:tc hMerge="1">
                  <a:txBody>
                    <a:bodyPr/>
                    <a:lstStyle/>
                    <a:p>
                      <a:pPr algn="ctr"/>
                      <a:endParaRPr lang="es-MX"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4450" marR="44450" marT="0" marB="0" anchor="ctr">
                    <a:solidFill>
                      <a:srgbClr val="008080"/>
                    </a:solidFill>
                  </a:tcPr>
                </a:tc>
                <a:extLst>
                  <a:ext uri="{0D108BD9-81ED-4DB2-BD59-A6C34878D82A}">
                    <a16:rowId xmlns:a16="http://schemas.microsoft.com/office/drawing/2014/main" val="1359415868"/>
                  </a:ext>
                </a:extLst>
              </a:tr>
              <a:tr h="362921">
                <a:tc>
                  <a:txBody>
                    <a:bodyPr/>
                    <a:lstStyle/>
                    <a:p>
                      <a:pPr algn="ctr"/>
                      <a:r>
                        <a:rPr lang="es-MX" sz="1600" dirty="0">
                          <a:solidFill>
                            <a:schemeClr val="tx1"/>
                          </a:solidFill>
                          <a:effectLst/>
                        </a:rPr>
                        <a:t>Tutorial</a:t>
                      </a:r>
                      <a:endParaRPr lang="es-MX" sz="16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2243" marR="42243" marT="0" marB="0" anchor="ctr"/>
                </a:tc>
                <a:tc>
                  <a:txBody>
                    <a:bodyPr/>
                    <a:lstStyle/>
                    <a:p>
                      <a:pPr algn="ctr"/>
                      <a:r>
                        <a:rPr lang="es-MX" sz="1600" b="1" dirty="0">
                          <a:solidFill>
                            <a:schemeClr val="tx1"/>
                          </a:solidFill>
                          <a:effectLst/>
                        </a:rPr>
                        <a:t>Vistas en 2022 </a:t>
                      </a:r>
                    </a:p>
                  </a:txBody>
                  <a:tcPr marL="42243" marR="42243" marT="0" marB="0" anchor="ctr"/>
                </a:tc>
                <a:extLst>
                  <a:ext uri="{0D108BD9-81ED-4DB2-BD59-A6C34878D82A}">
                    <a16:rowId xmlns:a16="http://schemas.microsoft.com/office/drawing/2014/main" val="598369762"/>
                  </a:ext>
                </a:extLst>
              </a:tr>
              <a:tr h="383342">
                <a:tc>
                  <a:txBody>
                    <a:bodyPr/>
                    <a:lstStyle/>
                    <a:p>
                      <a:pPr algn="l"/>
                      <a:r>
                        <a:rPr lang="es-MX" sz="1600" b="1" kern="1200" dirty="0">
                          <a:solidFill>
                            <a:schemeClr val="tx1"/>
                          </a:solidFill>
                          <a:effectLst/>
                        </a:rPr>
                        <a:t>Sistema de Portales de Obligaciones de Transparencia (SIPOT) </a:t>
                      </a:r>
                      <a:endParaRPr lang="es-MX"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243" marR="42243" marT="0" marB="0" anchor="ctr"/>
                </a:tc>
                <a:tc>
                  <a:txBody>
                    <a:bodyPr/>
                    <a:lstStyle/>
                    <a:p>
                      <a:pPr algn="ctr"/>
                      <a:r>
                        <a:rPr lang="es-MX" sz="1600" kern="1200" dirty="0">
                          <a:solidFill>
                            <a:schemeClr val="tx1"/>
                          </a:solidFill>
                          <a:effectLst/>
                        </a:rPr>
                        <a:t>1,578</a:t>
                      </a:r>
                      <a:r>
                        <a:rPr lang="es-MX" sz="1600" dirty="0">
                          <a:solidFill>
                            <a:schemeClr val="tx1"/>
                          </a:solidFill>
                          <a:effectLst/>
                        </a:rPr>
                        <a:t> </a:t>
                      </a:r>
                      <a:endParaRPr lang="es-MX" sz="1600" dirty="0">
                        <a:solidFill>
                          <a:schemeClr val="tx1"/>
                        </a:solidFill>
                        <a:effectLst/>
                        <a:latin typeface="+mn-lt"/>
                        <a:ea typeface="Times New Roman" panose="02020603050405020304" pitchFamily="18" charset="0"/>
                        <a:cs typeface="Arial" panose="020B0604020202020204" pitchFamily="34" charset="0"/>
                      </a:endParaRPr>
                    </a:p>
                  </a:txBody>
                  <a:tcPr marL="42243" marR="42243" marT="0" marB="0" anchor="ctr"/>
                </a:tc>
                <a:extLst>
                  <a:ext uri="{0D108BD9-81ED-4DB2-BD59-A6C34878D82A}">
                    <a16:rowId xmlns:a16="http://schemas.microsoft.com/office/drawing/2014/main" val="2908474958"/>
                  </a:ext>
                </a:extLst>
              </a:tr>
              <a:tr h="235425">
                <a:tc>
                  <a:txBody>
                    <a:bodyPr/>
                    <a:lstStyle/>
                    <a:p>
                      <a:pPr algn="l"/>
                      <a:r>
                        <a:rPr lang="es-MX" sz="1600" b="1" kern="1200" dirty="0">
                          <a:solidFill>
                            <a:schemeClr val="tx1"/>
                          </a:solidFill>
                          <a:effectLst/>
                        </a:rPr>
                        <a:t>Sistema de Gestión de Medios de Impugnación (SIGEMI) </a:t>
                      </a:r>
                      <a:endParaRPr lang="es-MX"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243" marR="42243" marT="0" marB="0" anchor="ctr"/>
                </a:tc>
                <a:tc>
                  <a:txBody>
                    <a:bodyPr/>
                    <a:lstStyle/>
                    <a:p>
                      <a:pPr algn="ctr"/>
                      <a:r>
                        <a:rPr lang="es-MX" sz="1600" kern="1200" dirty="0">
                          <a:solidFill>
                            <a:schemeClr val="tx1"/>
                          </a:solidFill>
                          <a:effectLst/>
                        </a:rPr>
                        <a:t>298</a:t>
                      </a:r>
                      <a:r>
                        <a:rPr lang="es-MX" sz="1600" dirty="0">
                          <a:solidFill>
                            <a:schemeClr val="tx1"/>
                          </a:solidFill>
                          <a:effectLst/>
                        </a:rPr>
                        <a:t> </a:t>
                      </a:r>
                      <a:endParaRPr lang="es-MX" sz="1600" dirty="0">
                        <a:solidFill>
                          <a:schemeClr val="tx1"/>
                        </a:solidFill>
                        <a:effectLst/>
                        <a:latin typeface="+mn-lt"/>
                        <a:ea typeface="Times New Roman" panose="02020603050405020304" pitchFamily="18" charset="0"/>
                        <a:cs typeface="Arial" panose="020B0604020202020204" pitchFamily="34" charset="0"/>
                      </a:endParaRPr>
                    </a:p>
                  </a:txBody>
                  <a:tcPr marL="42243" marR="42243" marT="0" marB="0" anchor="ctr"/>
                </a:tc>
                <a:extLst>
                  <a:ext uri="{0D108BD9-81ED-4DB2-BD59-A6C34878D82A}">
                    <a16:rowId xmlns:a16="http://schemas.microsoft.com/office/drawing/2014/main" val="3807993025"/>
                  </a:ext>
                </a:extLst>
              </a:tr>
              <a:tr h="575013">
                <a:tc>
                  <a:txBody>
                    <a:bodyPr/>
                    <a:lstStyle/>
                    <a:p>
                      <a:pPr algn="l"/>
                      <a:r>
                        <a:rPr lang="es-MX" sz="1600" b="1" kern="1200" dirty="0">
                          <a:solidFill>
                            <a:schemeClr val="tx1"/>
                          </a:solidFill>
                          <a:effectLst/>
                        </a:rPr>
                        <a:t>Introducción a la Ley de Transparencia, Acceso a la Información Pública y Rendición de Cuentas de la CDMX (ILTAIPRC CDMX) </a:t>
                      </a:r>
                      <a:endParaRPr lang="es-MX"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243" marR="42243" marT="0" marB="0" anchor="ctr"/>
                </a:tc>
                <a:tc>
                  <a:txBody>
                    <a:bodyPr/>
                    <a:lstStyle/>
                    <a:p>
                      <a:pPr algn="ctr"/>
                      <a:r>
                        <a:rPr lang="es-MX" sz="1600" kern="1200" dirty="0">
                          <a:solidFill>
                            <a:schemeClr val="tx1"/>
                          </a:solidFill>
                          <a:effectLst/>
                        </a:rPr>
                        <a:t>1,715</a:t>
                      </a:r>
                      <a:r>
                        <a:rPr lang="es-MX" sz="1600" dirty="0">
                          <a:solidFill>
                            <a:schemeClr val="tx1"/>
                          </a:solidFill>
                          <a:effectLst/>
                        </a:rPr>
                        <a:t> </a:t>
                      </a:r>
                      <a:endParaRPr lang="es-MX" sz="1600" dirty="0">
                        <a:solidFill>
                          <a:schemeClr val="tx1"/>
                        </a:solidFill>
                        <a:effectLst/>
                        <a:latin typeface="+mn-lt"/>
                        <a:ea typeface="Times New Roman" panose="02020603050405020304" pitchFamily="18" charset="0"/>
                        <a:cs typeface="Arial" panose="020B0604020202020204" pitchFamily="34" charset="0"/>
                      </a:endParaRPr>
                    </a:p>
                  </a:txBody>
                  <a:tcPr marL="42243" marR="42243" marT="0" marB="0" anchor="ctr"/>
                </a:tc>
                <a:extLst>
                  <a:ext uri="{0D108BD9-81ED-4DB2-BD59-A6C34878D82A}">
                    <a16:rowId xmlns:a16="http://schemas.microsoft.com/office/drawing/2014/main" val="4149969509"/>
                  </a:ext>
                </a:extLst>
              </a:tr>
              <a:tr h="575013">
                <a:tc>
                  <a:txBody>
                    <a:bodyPr/>
                    <a:lstStyle/>
                    <a:p>
                      <a:pPr algn="l"/>
                      <a:r>
                        <a:rPr lang="es-MX" sz="1600" b="1" kern="1200" dirty="0">
                          <a:solidFill>
                            <a:schemeClr val="tx1"/>
                          </a:solidFill>
                          <a:effectLst/>
                        </a:rPr>
                        <a:t>Introducción a la Protección de Datos Personales en Posesión de los Sujetos Obligados de la CDMX (IPDPPSO CDMX) </a:t>
                      </a:r>
                      <a:endParaRPr lang="es-MX"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243" marR="42243" marT="0" marB="0" anchor="ctr"/>
                </a:tc>
                <a:tc>
                  <a:txBody>
                    <a:bodyPr/>
                    <a:lstStyle/>
                    <a:p>
                      <a:pPr algn="ctr"/>
                      <a:r>
                        <a:rPr lang="es-MX" sz="1600" kern="1200" dirty="0">
                          <a:solidFill>
                            <a:schemeClr val="tx1"/>
                          </a:solidFill>
                          <a:effectLst/>
                        </a:rPr>
                        <a:t>904</a:t>
                      </a:r>
                      <a:r>
                        <a:rPr lang="es-MX" sz="1600" dirty="0">
                          <a:solidFill>
                            <a:schemeClr val="tx1"/>
                          </a:solidFill>
                          <a:effectLst/>
                        </a:rPr>
                        <a:t> </a:t>
                      </a:r>
                      <a:endParaRPr lang="es-MX" sz="1600" dirty="0">
                        <a:solidFill>
                          <a:schemeClr val="tx1"/>
                        </a:solidFill>
                        <a:effectLst/>
                        <a:latin typeface="+mn-lt"/>
                        <a:ea typeface="Times New Roman" panose="02020603050405020304" pitchFamily="18" charset="0"/>
                        <a:cs typeface="Arial" panose="020B0604020202020204" pitchFamily="34" charset="0"/>
                      </a:endParaRPr>
                    </a:p>
                  </a:txBody>
                  <a:tcPr marL="42243" marR="42243" marT="0" marB="0" anchor="ctr"/>
                </a:tc>
                <a:extLst>
                  <a:ext uri="{0D108BD9-81ED-4DB2-BD59-A6C34878D82A}">
                    <a16:rowId xmlns:a16="http://schemas.microsoft.com/office/drawing/2014/main" val="1944015499"/>
                  </a:ext>
                </a:extLst>
              </a:tr>
              <a:tr h="497635">
                <a:tc>
                  <a:txBody>
                    <a:bodyPr/>
                    <a:lstStyle/>
                    <a:p>
                      <a:pPr algn="l"/>
                      <a:r>
                        <a:rPr lang="es-MX" sz="1600" b="1" kern="1200" dirty="0">
                          <a:solidFill>
                            <a:schemeClr val="tx1"/>
                          </a:solidFill>
                          <a:effectLst/>
                        </a:rPr>
                        <a:t>¿Cómo presentar una solicitud de información en la Ciudad de México? </a:t>
                      </a:r>
                      <a:endParaRPr lang="es-MX"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243" marR="42243" marT="0" marB="0" anchor="ctr"/>
                </a:tc>
                <a:tc>
                  <a:txBody>
                    <a:bodyPr/>
                    <a:lstStyle/>
                    <a:p>
                      <a:pPr algn="ctr"/>
                      <a:r>
                        <a:rPr lang="es-MX" sz="1600" kern="1200" dirty="0">
                          <a:solidFill>
                            <a:schemeClr val="tx1"/>
                          </a:solidFill>
                          <a:effectLst/>
                        </a:rPr>
                        <a:t>479</a:t>
                      </a:r>
                      <a:r>
                        <a:rPr lang="es-MX" sz="1600" dirty="0">
                          <a:solidFill>
                            <a:schemeClr val="tx1"/>
                          </a:solidFill>
                          <a:effectLst/>
                        </a:rPr>
                        <a:t> </a:t>
                      </a:r>
                      <a:endParaRPr lang="es-MX" sz="1600" dirty="0">
                        <a:solidFill>
                          <a:schemeClr val="tx1"/>
                        </a:solidFill>
                        <a:effectLst/>
                        <a:latin typeface="+mn-lt"/>
                        <a:ea typeface="Times New Roman" panose="02020603050405020304" pitchFamily="18" charset="0"/>
                        <a:cs typeface="Arial" panose="020B0604020202020204" pitchFamily="34" charset="0"/>
                      </a:endParaRPr>
                    </a:p>
                  </a:txBody>
                  <a:tcPr marL="42243" marR="42243" marT="0" marB="0" anchor="ctr"/>
                </a:tc>
                <a:extLst>
                  <a:ext uri="{0D108BD9-81ED-4DB2-BD59-A6C34878D82A}">
                    <a16:rowId xmlns:a16="http://schemas.microsoft.com/office/drawing/2014/main" val="1187768935"/>
                  </a:ext>
                </a:extLst>
              </a:tr>
              <a:tr h="497635">
                <a:tc>
                  <a:txBody>
                    <a:bodyPr/>
                    <a:lstStyle/>
                    <a:p>
                      <a:pPr algn="l"/>
                      <a:r>
                        <a:rPr lang="es-MX"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¿Qué es un recurso de revisión y cómo se presenta?*</a:t>
                      </a:r>
                    </a:p>
                  </a:txBody>
                  <a:tcPr marL="42243" marR="42243" marT="0" marB="0" anchor="ctr"/>
                </a:tc>
                <a:tc>
                  <a:txBody>
                    <a:bodyPr/>
                    <a:lstStyle/>
                    <a:p>
                      <a:pPr algn="ctr"/>
                      <a:r>
                        <a:rPr lang="es-MX" sz="1600" dirty="0">
                          <a:solidFill>
                            <a:schemeClr val="tx1"/>
                          </a:solidFill>
                          <a:effectLst/>
                          <a:latin typeface="+mn-lt"/>
                          <a:ea typeface="Times New Roman" panose="02020603050405020304" pitchFamily="18" charset="0"/>
                          <a:cs typeface="Arial" panose="020B0604020202020204" pitchFamily="34" charset="0"/>
                        </a:rPr>
                        <a:t>138</a:t>
                      </a:r>
                    </a:p>
                  </a:txBody>
                  <a:tcPr marL="42243" marR="42243" marT="0" marB="0" anchor="ctr"/>
                </a:tc>
                <a:extLst>
                  <a:ext uri="{0D108BD9-81ED-4DB2-BD59-A6C34878D82A}">
                    <a16:rowId xmlns:a16="http://schemas.microsoft.com/office/drawing/2014/main" val="1775604846"/>
                  </a:ext>
                </a:extLst>
              </a:tr>
              <a:tr h="497635">
                <a:tc>
                  <a:txBody>
                    <a:bodyPr/>
                    <a:lstStyle/>
                    <a:p>
                      <a:pPr algn="l"/>
                      <a:r>
                        <a:rPr lang="es-MX"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¿Cómo presentar una denuncia por incumplimiento a las obligaciones de transparencia? *</a:t>
                      </a:r>
                    </a:p>
                  </a:txBody>
                  <a:tcPr marL="42243" marR="42243" marT="0" marB="0" anchor="ctr"/>
                </a:tc>
                <a:tc>
                  <a:txBody>
                    <a:bodyPr/>
                    <a:lstStyle/>
                    <a:p>
                      <a:pPr algn="ctr"/>
                      <a:r>
                        <a:rPr lang="es-MX" sz="1600" dirty="0">
                          <a:solidFill>
                            <a:schemeClr val="tx1"/>
                          </a:solidFill>
                          <a:effectLst/>
                          <a:latin typeface="+mn-lt"/>
                          <a:ea typeface="Times New Roman" panose="02020603050405020304" pitchFamily="18" charset="0"/>
                          <a:cs typeface="Arial" panose="020B0604020202020204" pitchFamily="34" charset="0"/>
                        </a:rPr>
                        <a:t>88</a:t>
                      </a:r>
                    </a:p>
                  </a:txBody>
                  <a:tcPr marL="42243" marR="42243" marT="0" marB="0" anchor="ctr"/>
                </a:tc>
                <a:extLst>
                  <a:ext uri="{0D108BD9-81ED-4DB2-BD59-A6C34878D82A}">
                    <a16:rowId xmlns:a16="http://schemas.microsoft.com/office/drawing/2014/main" val="2772862077"/>
                  </a:ext>
                </a:extLst>
              </a:tr>
              <a:tr h="336251">
                <a:tc>
                  <a:txBody>
                    <a:bodyPr/>
                    <a:lstStyle/>
                    <a:p>
                      <a:pPr algn="r"/>
                      <a:r>
                        <a:rPr lang="es-MX" sz="2000" dirty="0">
                          <a:solidFill>
                            <a:schemeClr val="tx1"/>
                          </a:solidFill>
                          <a:effectLst/>
                        </a:rPr>
                        <a:t>Total de vistas por año</a:t>
                      </a:r>
                      <a:endParaRPr lang="es-MX" sz="2000" dirty="0">
                        <a:solidFill>
                          <a:schemeClr val="tx1"/>
                        </a:solidFill>
                        <a:effectLst/>
                        <a:latin typeface="+mn-lt"/>
                        <a:ea typeface="Times New Roman" panose="02020603050405020304" pitchFamily="18" charset="0"/>
                        <a:cs typeface="Arial" panose="020B0604020202020204" pitchFamily="34" charset="0"/>
                      </a:endParaRPr>
                    </a:p>
                  </a:txBody>
                  <a:tcPr marL="42243" marR="42243" marT="0" marB="0" anchor="ctr"/>
                </a:tc>
                <a:tc>
                  <a:txBody>
                    <a:bodyPr/>
                    <a:lstStyle/>
                    <a:p>
                      <a:pPr algn="ctr"/>
                      <a:r>
                        <a:rPr lang="es-MX" sz="2000" b="1" dirty="0">
                          <a:solidFill>
                            <a:schemeClr val="tx1"/>
                          </a:solidFill>
                          <a:effectLst/>
                          <a:latin typeface="+mn-lt"/>
                          <a:ea typeface="Times New Roman" panose="02020603050405020304" pitchFamily="18" charset="0"/>
                          <a:cs typeface="Arial" panose="020B0604020202020204" pitchFamily="34" charset="0"/>
                        </a:rPr>
                        <a:t>5,200</a:t>
                      </a:r>
                    </a:p>
                  </a:txBody>
                  <a:tcPr marL="42243" marR="42243" marT="0" marB="0" anchor="ctr"/>
                </a:tc>
                <a:extLst>
                  <a:ext uri="{0D108BD9-81ED-4DB2-BD59-A6C34878D82A}">
                    <a16:rowId xmlns:a16="http://schemas.microsoft.com/office/drawing/2014/main" val="2816831916"/>
                  </a:ext>
                </a:extLst>
              </a:tr>
            </a:tbl>
          </a:graphicData>
        </a:graphic>
      </p:graphicFrame>
      <p:sp>
        <p:nvSpPr>
          <p:cNvPr id="8" name="CuadroTexto 7">
            <a:extLst>
              <a:ext uri="{FF2B5EF4-FFF2-40B4-BE49-F238E27FC236}">
                <a16:creationId xmlns:a16="http://schemas.microsoft.com/office/drawing/2014/main" id="{CC5D0198-92B4-2141-3E7F-E0611E5FACA7}"/>
              </a:ext>
            </a:extLst>
          </p:cNvPr>
          <p:cNvSpPr txBox="1"/>
          <p:nvPr/>
        </p:nvSpPr>
        <p:spPr>
          <a:xfrm>
            <a:off x="896645" y="5938926"/>
            <a:ext cx="6094520" cy="369332"/>
          </a:xfrm>
          <a:prstGeom prst="rect">
            <a:avLst/>
          </a:prstGeom>
          <a:noFill/>
        </p:spPr>
        <p:txBody>
          <a:bodyPr wrap="square">
            <a:spAutoFit/>
          </a:bodyPr>
          <a:lstStyle/>
          <a:p>
            <a:r>
              <a:rPr lang="es-MX" dirty="0"/>
              <a:t>*Tutoriales publicados en octubre de 2022</a:t>
            </a:r>
          </a:p>
        </p:txBody>
      </p:sp>
    </p:spTree>
    <p:extLst>
      <p:ext uri="{BB962C8B-B14F-4D97-AF65-F5344CB8AC3E}">
        <p14:creationId xmlns:p14="http://schemas.microsoft.com/office/powerpoint/2010/main" val="4040187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2563F3D-C714-28C1-E12C-6D930269FB91}"/>
              </a:ext>
            </a:extLst>
          </p:cNvPr>
          <p:cNvSpPr/>
          <p:nvPr/>
        </p:nvSpPr>
        <p:spPr>
          <a:xfrm>
            <a:off x="8639032" y="955430"/>
            <a:ext cx="3353509" cy="611018"/>
          </a:xfrm>
          <a:prstGeom prst="rect">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 name="CuadroTexto 3">
            <a:extLst>
              <a:ext uri="{FF2B5EF4-FFF2-40B4-BE49-F238E27FC236}">
                <a16:creationId xmlns:a16="http://schemas.microsoft.com/office/drawing/2014/main" id="{9B72BBC7-90BD-4CCF-69FF-A34B9B686FEE}"/>
              </a:ext>
            </a:extLst>
          </p:cNvPr>
          <p:cNvSpPr txBox="1"/>
          <p:nvPr/>
        </p:nvSpPr>
        <p:spPr>
          <a:xfrm>
            <a:off x="8639032" y="944810"/>
            <a:ext cx="3070747"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Resultados 2022</a:t>
            </a:r>
          </a:p>
        </p:txBody>
      </p:sp>
      <p:sp>
        <p:nvSpPr>
          <p:cNvPr id="7" name="Marcador de contenido 2">
            <a:extLst>
              <a:ext uri="{FF2B5EF4-FFF2-40B4-BE49-F238E27FC236}">
                <a16:creationId xmlns:a16="http://schemas.microsoft.com/office/drawing/2014/main" id="{99F122D3-F036-96E4-ED0B-DA508F75635C}"/>
              </a:ext>
            </a:extLst>
          </p:cNvPr>
          <p:cNvSpPr txBox="1">
            <a:spLocks/>
          </p:cNvSpPr>
          <p:nvPr/>
        </p:nvSpPr>
        <p:spPr>
          <a:xfrm>
            <a:off x="2152650" y="1041536"/>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solidFill>
                  <a:srgbClr val="7030A0"/>
                </a:solidFill>
              </a:rPr>
              <a:t>Resultados del Formato 5 </a:t>
            </a:r>
          </a:p>
        </p:txBody>
      </p:sp>
      <p:sp>
        <p:nvSpPr>
          <p:cNvPr id="10" name="Marcador de contenido 2">
            <a:extLst>
              <a:ext uri="{FF2B5EF4-FFF2-40B4-BE49-F238E27FC236}">
                <a16:creationId xmlns:a16="http://schemas.microsoft.com/office/drawing/2014/main" id="{3838FAB5-EFC6-36AF-D992-0975A5008A96}"/>
              </a:ext>
            </a:extLst>
          </p:cNvPr>
          <p:cNvSpPr txBox="1">
            <a:spLocks/>
          </p:cNvSpPr>
          <p:nvPr/>
        </p:nvSpPr>
        <p:spPr>
          <a:xfrm>
            <a:off x="2152650" y="1524906"/>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sz="2800" dirty="0"/>
              <a:t>Seguimiento al PAC 2022</a:t>
            </a:r>
          </a:p>
        </p:txBody>
      </p:sp>
      <p:sp>
        <p:nvSpPr>
          <p:cNvPr id="5" name="CuadroTexto 4">
            <a:extLst>
              <a:ext uri="{FF2B5EF4-FFF2-40B4-BE49-F238E27FC236}">
                <a16:creationId xmlns:a16="http://schemas.microsoft.com/office/drawing/2014/main" id="{74AF420B-ABBB-8F6F-5142-8F7652A0950B}"/>
              </a:ext>
            </a:extLst>
          </p:cNvPr>
          <p:cNvSpPr txBox="1"/>
          <p:nvPr/>
        </p:nvSpPr>
        <p:spPr>
          <a:xfrm>
            <a:off x="-334981" y="1967182"/>
            <a:ext cx="12186140" cy="830997"/>
          </a:xfrm>
          <a:prstGeom prst="rect">
            <a:avLst/>
          </a:prstGeom>
          <a:noFill/>
        </p:spPr>
        <p:txBody>
          <a:bodyPr wrap="square">
            <a:spAutoFit/>
          </a:bodyPr>
          <a:lstStyle/>
          <a:p>
            <a:pPr lvl="1" algn="just" eaLnBrk="1" fontAlgn="auto" hangingPunct="1">
              <a:spcAft>
                <a:spcPts val="0"/>
              </a:spcAft>
              <a:defRPr/>
            </a:pPr>
            <a:r>
              <a:rPr lang="es-MX" sz="2400" dirty="0">
                <a:latin typeface="Century Gothic" panose="020B0502020202020204" pitchFamily="34" charset="0"/>
                <a:cs typeface="Arial" panose="020B0604020202020204" pitchFamily="34" charset="0"/>
              </a:rPr>
              <a:t>El formato 5 es el informe de resultados de las metas establecidas en su PAC, que plasmaron en su formato 3.</a:t>
            </a:r>
            <a:endParaRPr lang="es-ES" sz="2400" dirty="0">
              <a:latin typeface="Century Gothic" panose="020B0502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250F7516-822C-8D8A-5692-4BDEBE331EFA}"/>
              </a:ext>
            </a:extLst>
          </p:cNvPr>
          <p:cNvSpPr txBox="1"/>
          <p:nvPr/>
        </p:nvSpPr>
        <p:spPr>
          <a:xfrm>
            <a:off x="-334981" y="2921168"/>
            <a:ext cx="12553085" cy="1015663"/>
          </a:xfrm>
          <a:prstGeom prst="rect">
            <a:avLst/>
          </a:prstGeom>
          <a:noFill/>
        </p:spPr>
        <p:txBody>
          <a:bodyPr wrap="square">
            <a:spAutoFit/>
          </a:bodyPr>
          <a:lstStyle/>
          <a:p>
            <a:pPr lvl="1" algn="just">
              <a:defRPr/>
            </a:pPr>
            <a:r>
              <a:rPr lang="es-MX" sz="2000" dirty="0">
                <a:latin typeface="Century Gothic" panose="020B0502020202020204" pitchFamily="34" charset="0"/>
                <a:cs typeface="Arial" panose="020B0604020202020204" pitchFamily="34" charset="0"/>
              </a:rPr>
              <a:t>Algunos RC no entregaron ni el formato 3 ni el 5; algunos solo entregaron el 3 y otros solo el 5, por lo que </a:t>
            </a:r>
            <a:r>
              <a:rPr lang="es-MX" sz="2000" b="1" dirty="0">
                <a:latin typeface="Century Gothic" panose="020B0502020202020204" pitchFamily="34" charset="0"/>
                <a:cs typeface="Arial" panose="020B0604020202020204" pitchFamily="34" charset="0"/>
              </a:rPr>
              <a:t>el universo considerado para el estudio fue de 70 sujetos obligados (S.O.), </a:t>
            </a:r>
            <a:r>
              <a:rPr lang="es-MX" sz="2000" dirty="0">
                <a:latin typeface="Century Gothic" panose="020B0502020202020204" pitchFamily="34" charset="0"/>
                <a:cs typeface="Arial" panose="020B0604020202020204" pitchFamily="34" charset="0"/>
              </a:rPr>
              <a:t>que si entregaron ambos formatos, de cuyo análisis se presentan los siguientes resultados.</a:t>
            </a:r>
            <a:endParaRPr lang="es-ES" sz="2000" dirty="0">
              <a:latin typeface="Century Gothic" panose="020B0502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0F5EF848-1FFF-D368-2E5E-4731571B75C7}"/>
              </a:ext>
            </a:extLst>
          </p:cNvPr>
          <p:cNvSpPr txBox="1"/>
          <p:nvPr/>
        </p:nvSpPr>
        <p:spPr>
          <a:xfrm>
            <a:off x="-361085" y="4076205"/>
            <a:ext cx="12468904" cy="1938992"/>
          </a:xfrm>
          <a:prstGeom prst="rect">
            <a:avLst/>
          </a:prstGeom>
          <a:noFill/>
        </p:spPr>
        <p:txBody>
          <a:bodyPr wrap="square">
            <a:spAutoFit/>
          </a:bodyPr>
          <a:lstStyle/>
          <a:p>
            <a:pPr marL="800100" lvl="1" indent="-342900" algn="just">
              <a:buFont typeface="Wingdings" panose="05000000000000000000" pitchFamily="2" charset="2"/>
              <a:buChar char="ü"/>
              <a:defRPr/>
            </a:pPr>
            <a:r>
              <a:rPr lang="es-MX" sz="2000" dirty="0">
                <a:latin typeface="Century Gothic" panose="020B0502020202020204" pitchFamily="34" charset="0"/>
                <a:cs typeface="Arial" panose="020B0604020202020204" pitchFamily="34" charset="0"/>
              </a:rPr>
              <a:t>Solo </a:t>
            </a:r>
            <a:r>
              <a:rPr lang="es-MX" sz="2000" b="1" dirty="0">
                <a:latin typeface="Century Gothic" panose="020B0502020202020204" pitchFamily="34" charset="0"/>
                <a:cs typeface="Arial" panose="020B0604020202020204" pitchFamily="34" charset="0"/>
              </a:rPr>
              <a:t>2 S.O</a:t>
            </a:r>
            <a:r>
              <a:rPr lang="es-MX" sz="2000" dirty="0">
                <a:latin typeface="Century Gothic" panose="020B0502020202020204" pitchFamily="34" charset="0"/>
                <a:cs typeface="Arial" panose="020B0604020202020204" pitchFamily="34" charset="0"/>
              </a:rPr>
              <a:t>. tuvieron cumplimiento del 100%.</a:t>
            </a:r>
          </a:p>
          <a:p>
            <a:pPr marL="800100" lvl="1" indent="-342900" algn="just">
              <a:buFont typeface="Wingdings" panose="05000000000000000000" pitchFamily="2" charset="2"/>
              <a:buChar char="ü"/>
              <a:defRPr/>
            </a:pPr>
            <a:r>
              <a:rPr lang="es-MX" sz="2000" b="1" dirty="0">
                <a:latin typeface="Century Gothic" panose="020B0502020202020204" pitchFamily="34" charset="0"/>
                <a:cs typeface="Arial" panose="020B0604020202020204" pitchFamily="34" charset="0"/>
              </a:rPr>
              <a:t>23 S.O. </a:t>
            </a:r>
            <a:r>
              <a:rPr lang="es-MX" sz="2000" dirty="0">
                <a:latin typeface="Century Gothic" panose="020B0502020202020204" pitchFamily="34" charset="0"/>
                <a:cs typeface="Arial" panose="020B0604020202020204" pitchFamily="34" charset="0"/>
              </a:rPr>
              <a:t>tuvieron cumplimiento de menos del 100% y hasta el 50% y </a:t>
            </a:r>
            <a:r>
              <a:rPr lang="es-MX" sz="2000" b="1" dirty="0">
                <a:latin typeface="Century Gothic" panose="020B0502020202020204" pitchFamily="34" charset="0"/>
                <a:cs typeface="Arial" panose="020B0604020202020204" pitchFamily="34" charset="0"/>
              </a:rPr>
              <a:t>19 S.O.</a:t>
            </a:r>
            <a:r>
              <a:rPr lang="es-MX" sz="2000" dirty="0">
                <a:latin typeface="Century Gothic" panose="020B0502020202020204" pitchFamily="34" charset="0"/>
                <a:cs typeface="Arial" panose="020B0604020202020204" pitchFamily="34" charset="0"/>
              </a:rPr>
              <a:t> de menos del 50%.</a:t>
            </a:r>
          </a:p>
          <a:p>
            <a:pPr marL="800100" lvl="1" indent="-342900" algn="just">
              <a:buFont typeface="Wingdings" panose="05000000000000000000" pitchFamily="2" charset="2"/>
              <a:buChar char="ü"/>
              <a:defRPr/>
            </a:pPr>
            <a:r>
              <a:rPr lang="es-MX" sz="2000" b="1" dirty="0">
                <a:latin typeface="Century Gothic" panose="020B0502020202020204" pitchFamily="34" charset="0"/>
                <a:cs typeface="Arial" panose="020B0604020202020204" pitchFamily="34" charset="0"/>
              </a:rPr>
              <a:t>13 S.O</a:t>
            </a:r>
            <a:r>
              <a:rPr lang="es-MX" sz="2000" dirty="0">
                <a:latin typeface="Century Gothic" panose="020B0502020202020204" pitchFamily="34" charset="0"/>
                <a:cs typeface="Arial" panose="020B0604020202020204" pitchFamily="34" charset="0"/>
              </a:rPr>
              <a:t>. obtuvieron cumplimiento mayor del 100% y hasta 200% y </a:t>
            </a:r>
            <a:r>
              <a:rPr lang="es-MX" sz="2000" b="1" dirty="0">
                <a:latin typeface="Century Gothic" panose="020B0502020202020204" pitchFamily="34" charset="0"/>
                <a:cs typeface="Arial" panose="020B0604020202020204" pitchFamily="34" charset="0"/>
              </a:rPr>
              <a:t>13 S.O</a:t>
            </a:r>
            <a:r>
              <a:rPr lang="es-MX" sz="2000" dirty="0">
                <a:latin typeface="Century Gothic" panose="020B0502020202020204" pitchFamily="34" charset="0"/>
                <a:cs typeface="Arial" panose="020B0604020202020204" pitchFamily="34" charset="0"/>
              </a:rPr>
              <a:t>. mayor a este porcentaje.</a:t>
            </a:r>
          </a:p>
          <a:p>
            <a:pPr lvl="1" algn="just">
              <a:defRPr/>
            </a:pPr>
            <a:endParaRPr lang="es-MX" sz="2000" dirty="0">
              <a:latin typeface="Century Gothic" panose="020B0502020202020204" pitchFamily="34" charset="0"/>
              <a:cs typeface="Arial" panose="020B0604020202020204" pitchFamily="34" charset="0"/>
            </a:endParaRPr>
          </a:p>
          <a:p>
            <a:pPr lvl="1" algn="just">
              <a:defRPr/>
            </a:pPr>
            <a:endParaRPr lang="es-ES" sz="2000" dirty="0">
              <a:latin typeface="Century Gothic" panose="020B0502020202020204" pitchFamily="34" charset="0"/>
              <a:cs typeface="Arial" panose="020B0604020202020204" pitchFamily="34" charset="0"/>
            </a:endParaRPr>
          </a:p>
        </p:txBody>
      </p:sp>
      <p:pic>
        <p:nvPicPr>
          <p:cNvPr id="1028" name="Picture 4" descr="Gráficos combinados en Excel - Dos gráficos en uno">
            <a:extLst>
              <a:ext uri="{FF2B5EF4-FFF2-40B4-BE49-F238E27FC236}">
                <a16:creationId xmlns:a16="http://schemas.microsoft.com/office/drawing/2014/main" id="{486EB6C1-8100-5B8C-2081-C0AF64C09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7041" y="5291551"/>
            <a:ext cx="3064368" cy="101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71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471FE6C-FE2C-7242-B243-4A91203392DF}"/>
              </a:ext>
            </a:extLst>
          </p:cNvPr>
          <p:cNvSpPr>
            <a:spLocks noGrp="1"/>
          </p:cNvSpPr>
          <p:nvPr>
            <p:ph idx="1"/>
          </p:nvPr>
        </p:nvSpPr>
        <p:spPr>
          <a:xfrm>
            <a:off x="7031409" y="1089239"/>
            <a:ext cx="4784770" cy="617988"/>
          </a:xfrm>
        </p:spPr>
        <p:txBody>
          <a:bodyPr>
            <a:noAutofit/>
          </a:bodyPr>
          <a:lstStyle/>
          <a:p>
            <a:pPr marL="0" indent="0" algn="just">
              <a:lnSpc>
                <a:spcPct val="100000"/>
              </a:lnSpc>
              <a:buNone/>
            </a:pPr>
            <a:r>
              <a:rPr lang="es-MX" sz="2800" b="1" dirty="0">
                <a:latin typeface="Century Gothic" panose="020B0502020202020204" pitchFamily="34" charset="0"/>
              </a:rPr>
              <a:t>Mensajes de Bienvenida</a:t>
            </a:r>
          </a:p>
        </p:txBody>
      </p:sp>
      <p:cxnSp>
        <p:nvCxnSpPr>
          <p:cNvPr id="5" name="Conector recto 4">
            <a:extLst>
              <a:ext uri="{FF2B5EF4-FFF2-40B4-BE49-F238E27FC236}">
                <a16:creationId xmlns:a16="http://schemas.microsoft.com/office/drawing/2014/main" id="{CC047CE4-2955-4B8C-BBD2-2D15EAD77E02}"/>
              </a:ext>
            </a:extLst>
          </p:cNvPr>
          <p:cNvCxnSpPr>
            <a:cxnSpLocks/>
          </p:cNvCxnSpPr>
          <p:nvPr/>
        </p:nvCxnSpPr>
        <p:spPr>
          <a:xfrm>
            <a:off x="988970" y="1577067"/>
            <a:ext cx="10389423"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07782651-9F03-ACC2-259D-DA08AC6D2240}"/>
              </a:ext>
            </a:extLst>
          </p:cNvPr>
          <p:cNvPicPr>
            <a:picLocks noChangeAspect="1"/>
          </p:cNvPicPr>
          <p:nvPr/>
        </p:nvPicPr>
        <p:blipFill rotWithShape="1">
          <a:blip r:embed="rId2"/>
          <a:srcRect l="60510" t="29385" r="32136" b="56246"/>
          <a:stretch/>
        </p:blipFill>
        <p:spPr>
          <a:xfrm>
            <a:off x="1957616" y="1999605"/>
            <a:ext cx="2394597" cy="2678400"/>
          </a:xfrm>
          <a:prstGeom prst="rect">
            <a:avLst/>
          </a:prstGeom>
        </p:spPr>
      </p:pic>
      <p:sp>
        <p:nvSpPr>
          <p:cNvPr id="2" name="Marcador de contenido 2">
            <a:extLst>
              <a:ext uri="{FF2B5EF4-FFF2-40B4-BE49-F238E27FC236}">
                <a16:creationId xmlns:a16="http://schemas.microsoft.com/office/drawing/2014/main" id="{033666F3-B96E-AF97-BFD9-87B60EF4D4FA}"/>
              </a:ext>
            </a:extLst>
          </p:cNvPr>
          <p:cNvSpPr txBox="1">
            <a:spLocks/>
          </p:cNvSpPr>
          <p:nvPr/>
        </p:nvSpPr>
        <p:spPr>
          <a:xfrm>
            <a:off x="230967" y="5303616"/>
            <a:ext cx="5496169" cy="9272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s-MX" sz="2000" b="1" dirty="0">
                <a:latin typeface="Century Gothic" panose="020B0502020202020204" pitchFamily="34" charset="0"/>
              </a:rPr>
              <a:t>Comisionada Ciudadana</a:t>
            </a:r>
          </a:p>
          <a:p>
            <a:pPr marL="0" indent="0" algn="ctr">
              <a:lnSpc>
                <a:spcPct val="100000"/>
              </a:lnSpc>
              <a:spcBef>
                <a:spcPts val="0"/>
              </a:spcBef>
              <a:buFont typeface="Arial" panose="020B0604020202020204" pitchFamily="34" charset="0"/>
              <a:buNone/>
            </a:pPr>
            <a:r>
              <a:rPr lang="es-MX" sz="2000" b="1" dirty="0">
                <a:latin typeface="Century Gothic" panose="020B0502020202020204" pitchFamily="34" charset="0"/>
              </a:rPr>
              <a:t> Marina Alicia San Martín Rebolloso</a:t>
            </a:r>
          </a:p>
        </p:txBody>
      </p:sp>
      <p:sp>
        <p:nvSpPr>
          <p:cNvPr id="4" name="Marcador de contenido 2">
            <a:extLst>
              <a:ext uri="{FF2B5EF4-FFF2-40B4-BE49-F238E27FC236}">
                <a16:creationId xmlns:a16="http://schemas.microsoft.com/office/drawing/2014/main" id="{0CEA4997-5D29-EEEB-E938-E0F5E4968360}"/>
              </a:ext>
            </a:extLst>
          </p:cNvPr>
          <p:cNvSpPr txBox="1">
            <a:spLocks/>
          </p:cNvSpPr>
          <p:nvPr/>
        </p:nvSpPr>
        <p:spPr>
          <a:xfrm>
            <a:off x="5364034" y="5280933"/>
            <a:ext cx="5917857" cy="9272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s-MX" sz="2000" b="1" dirty="0">
                <a:latin typeface="Century Gothic" panose="020B0502020202020204" pitchFamily="34" charset="0"/>
              </a:rPr>
              <a:t>Comisionado Presidente</a:t>
            </a:r>
          </a:p>
          <a:p>
            <a:pPr marL="0" indent="0" algn="ctr">
              <a:lnSpc>
                <a:spcPct val="100000"/>
              </a:lnSpc>
              <a:spcBef>
                <a:spcPts val="0"/>
              </a:spcBef>
              <a:buFont typeface="Arial" panose="020B0604020202020204" pitchFamily="34" charset="0"/>
              <a:buNone/>
            </a:pPr>
            <a:r>
              <a:rPr lang="es-MX" sz="2000" b="1" dirty="0">
                <a:latin typeface="Century Gothic" panose="020B0502020202020204" pitchFamily="34" charset="0"/>
              </a:rPr>
              <a:t> Arístides Rodrigo Guerrero García</a:t>
            </a:r>
          </a:p>
        </p:txBody>
      </p:sp>
      <p:pic>
        <p:nvPicPr>
          <p:cNvPr id="2050" name="Picture 2">
            <a:extLst>
              <a:ext uri="{FF2B5EF4-FFF2-40B4-BE49-F238E27FC236}">
                <a16:creationId xmlns:a16="http://schemas.microsoft.com/office/drawing/2014/main" id="{90CD0266-FD47-44D6-6A3A-466E5CDA4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2325" y="1905059"/>
            <a:ext cx="21526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980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8D9AA5FD-68C5-0E25-3571-774CAC46C1B3}"/>
              </a:ext>
            </a:extLst>
          </p:cNvPr>
          <p:cNvSpPr txBox="1">
            <a:spLocks/>
          </p:cNvSpPr>
          <p:nvPr/>
        </p:nvSpPr>
        <p:spPr>
          <a:xfrm>
            <a:off x="2152650" y="1041536"/>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solidFill>
                  <a:srgbClr val="7030A0"/>
                </a:solidFill>
              </a:rPr>
              <a:t>Reconocimientos </a:t>
            </a:r>
          </a:p>
        </p:txBody>
      </p:sp>
      <p:pic>
        <p:nvPicPr>
          <p:cNvPr id="13" name="Imagen 12">
            <a:extLst>
              <a:ext uri="{FF2B5EF4-FFF2-40B4-BE49-F238E27FC236}">
                <a16:creationId xmlns:a16="http://schemas.microsoft.com/office/drawing/2014/main" id="{BF439CE1-FDAF-0BD8-98A6-C78AFDC6190D}"/>
              </a:ext>
            </a:extLst>
          </p:cNvPr>
          <p:cNvPicPr>
            <a:picLocks noChangeAspect="1"/>
          </p:cNvPicPr>
          <p:nvPr/>
        </p:nvPicPr>
        <p:blipFill>
          <a:blip r:embed="rId2"/>
          <a:stretch>
            <a:fillRect/>
          </a:stretch>
        </p:blipFill>
        <p:spPr>
          <a:xfrm>
            <a:off x="1031833" y="1071833"/>
            <a:ext cx="9443817" cy="5270296"/>
          </a:xfrm>
          <a:prstGeom prst="rect">
            <a:avLst/>
          </a:prstGeom>
        </p:spPr>
      </p:pic>
    </p:spTree>
    <p:extLst>
      <p:ext uri="{BB962C8B-B14F-4D97-AF65-F5344CB8AC3E}">
        <p14:creationId xmlns:p14="http://schemas.microsoft.com/office/powerpoint/2010/main" val="199748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3B944C2-6778-9BCE-9861-D65B9B80AAC6}"/>
              </a:ext>
            </a:extLst>
          </p:cNvPr>
          <p:cNvSpPr txBox="1">
            <a:spLocks/>
          </p:cNvSpPr>
          <p:nvPr/>
        </p:nvSpPr>
        <p:spPr>
          <a:xfrm>
            <a:off x="2152650" y="1041536"/>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solidFill>
                  <a:srgbClr val="7030A0"/>
                </a:solidFill>
              </a:rPr>
              <a:t>Reconocimientos </a:t>
            </a:r>
          </a:p>
        </p:txBody>
      </p:sp>
      <p:sp>
        <p:nvSpPr>
          <p:cNvPr id="4" name="Rectángulo 3">
            <a:extLst>
              <a:ext uri="{FF2B5EF4-FFF2-40B4-BE49-F238E27FC236}">
                <a16:creationId xmlns:a16="http://schemas.microsoft.com/office/drawing/2014/main" id="{8944C8E8-C6FF-FFCE-1000-A1310CA0D746}"/>
              </a:ext>
            </a:extLst>
          </p:cNvPr>
          <p:cNvSpPr/>
          <p:nvPr/>
        </p:nvSpPr>
        <p:spPr>
          <a:xfrm>
            <a:off x="8639032" y="955430"/>
            <a:ext cx="3353509" cy="611018"/>
          </a:xfrm>
          <a:prstGeom prst="rect">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7" name="CuadroTexto 6">
            <a:extLst>
              <a:ext uri="{FF2B5EF4-FFF2-40B4-BE49-F238E27FC236}">
                <a16:creationId xmlns:a16="http://schemas.microsoft.com/office/drawing/2014/main" id="{0B0F326D-370C-0997-59AD-97BFB2E18E2B}"/>
              </a:ext>
            </a:extLst>
          </p:cNvPr>
          <p:cNvSpPr txBox="1"/>
          <p:nvPr/>
        </p:nvSpPr>
        <p:spPr>
          <a:xfrm>
            <a:off x="8639032" y="944810"/>
            <a:ext cx="3070747"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Resultados 2022</a:t>
            </a:r>
          </a:p>
        </p:txBody>
      </p:sp>
      <p:pic>
        <p:nvPicPr>
          <p:cNvPr id="10" name="Imagen 9">
            <a:extLst>
              <a:ext uri="{FF2B5EF4-FFF2-40B4-BE49-F238E27FC236}">
                <a16:creationId xmlns:a16="http://schemas.microsoft.com/office/drawing/2014/main" id="{AD0C35B6-2D98-F333-1086-B431B0D0FC11}"/>
              </a:ext>
            </a:extLst>
          </p:cNvPr>
          <p:cNvPicPr>
            <a:picLocks noChangeAspect="1"/>
          </p:cNvPicPr>
          <p:nvPr/>
        </p:nvPicPr>
        <p:blipFill>
          <a:blip r:embed="rId2"/>
          <a:stretch>
            <a:fillRect/>
          </a:stretch>
        </p:blipFill>
        <p:spPr>
          <a:xfrm>
            <a:off x="770015" y="646773"/>
            <a:ext cx="10431385" cy="5958625"/>
          </a:xfrm>
          <a:prstGeom prst="rect">
            <a:avLst/>
          </a:prstGeom>
        </p:spPr>
      </p:pic>
    </p:spTree>
    <p:extLst>
      <p:ext uri="{BB962C8B-B14F-4D97-AF65-F5344CB8AC3E}">
        <p14:creationId xmlns:p14="http://schemas.microsoft.com/office/powerpoint/2010/main" val="359443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ADBC972-7203-419E-A3E8-75B67A171D01}"/>
              </a:ext>
            </a:extLst>
          </p:cNvPr>
          <p:cNvGraphicFramePr/>
          <p:nvPr>
            <p:extLst>
              <p:ext uri="{D42A27DB-BD31-4B8C-83A1-F6EECF244321}">
                <p14:modId xmlns:p14="http://schemas.microsoft.com/office/powerpoint/2010/main" val="2482715650"/>
              </p:ext>
            </p:extLst>
          </p:nvPr>
        </p:nvGraphicFramePr>
        <p:xfrm>
          <a:off x="493375" y="1701347"/>
          <a:ext cx="5514945" cy="4575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a:extLst>
              <a:ext uri="{FF2B5EF4-FFF2-40B4-BE49-F238E27FC236}">
                <a16:creationId xmlns:a16="http://schemas.microsoft.com/office/drawing/2014/main" id="{FC508921-2799-761A-1C79-4347B8CB8B46}"/>
              </a:ext>
            </a:extLst>
          </p:cNvPr>
          <p:cNvPicPr>
            <a:picLocks noChangeAspect="1"/>
          </p:cNvPicPr>
          <p:nvPr/>
        </p:nvPicPr>
        <p:blipFill rotWithShape="1">
          <a:blip r:embed="rId7"/>
          <a:srcRect l="23374" t="40190" r="27039" b="31391"/>
          <a:stretch/>
        </p:blipFill>
        <p:spPr>
          <a:xfrm>
            <a:off x="6183682" y="4209143"/>
            <a:ext cx="5194712" cy="1880940"/>
          </a:xfrm>
          <a:prstGeom prst="rect">
            <a:avLst/>
          </a:prstGeom>
        </p:spPr>
      </p:pic>
      <p:pic>
        <p:nvPicPr>
          <p:cNvPr id="14" name="Imagen 13">
            <a:extLst>
              <a:ext uri="{FF2B5EF4-FFF2-40B4-BE49-F238E27FC236}">
                <a16:creationId xmlns:a16="http://schemas.microsoft.com/office/drawing/2014/main" id="{D6D6280A-11EE-46DE-D191-7BB079DAD611}"/>
              </a:ext>
            </a:extLst>
          </p:cNvPr>
          <p:cNvPicPr>
            <a:picLocks noChangeAspect="1"/>
          </p:cNvPicPr>
          <p:nvPr/>
        </p:nvPicPr>
        <p:blipFill rotWithShape="1">
          <a:blip r:embed="rId8"/>
          <a:srcRect l="16384" t="30161" r="19393" b="13140"/>
          <a:stretch/>
        </p:blipFill>
        <p:spPr>
          <a:xfrm>
            <a:off x="6233147" y="1701347"/>
            <a:ext cx="5194711" cy="2177000"/>
          </a:xfrm>
          <a:prstGeom prst="rect">
            <a:avLst/>
          </a:prstGeom>
        </p:spPr>
      </p:pic>
      <p:sp>
        <p:nvSpPr>
          <p:cNvPr id="7" name="Marcador de contenido 2">
            <a:extLst>
              <a:ext uri="{FF2B5EF4-FFF2-40B4-BE49-F238E27FC236}">
                <a16:creationId xmlns:a16="http://schemas.microsoft.com/office/drawing/2014/main" id="{6F1B3636-BBDD-26F6-8FDC-12C78B00CDF8}"/>
              </a:ext>
            </a:extLst>
          </p:cNvPr>
          <p:cNvSpPr txBox="1">
            <a:spLocks/>
          </p:cNvSpPr>
          <p:nvPr/>
        </p:nvSpPr>
        <p:spPr>
          <a:xfrm>
            <a:off x="2152650" y="1041536"/>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solidFill>
                  <a:srgbClr val="7030A0"/>
                </a:solidFill>
              </a:rPr>
              <a:t>Reuniones RETAIP </a:t>
            </a:r>
          </a:p>
        </p:txBody>
      </p:sp>
      <p:sp>
        <p:nvSpPr>
          <p:cNvPr id="13" name="Rectángulo 12">
            <a:extLst>
              <a:ext uri="{FF2B5EF4-FFF2-40B4-BE49-F238E27FC236}">
                <a16:creationId xmlns:a16="http://schemas.microsoft.com/office/drawing/2014/main" id="{93168601-115A-D157-6EC7-0FD1E663BB78}"/>
              </a:ext>
            </a:extLst>
          </p:cNvPr>
          <p:cNvSpPr/>
          <p:nvPr/>
        </p:nvSpPr>
        <p:spPr>
          <a:xfrm>
            <a:off x="8639032" y="955430"/>
            <a:ext cx="3353509" cy="611018"/>
          </a:xfrm>
          <a:prstGeom prst="rect">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5" name="CuadroTexto 14">
            <a:extLst>
              <a:ext uri="{FF2B5EF4-FFF2-40B4-BE49-F238E27FC236}">
                <a16:creationId xmlns:a16="http://schemas.microsoft.com/office/drawing/2014/main" id="{5BBA3F10-CD0A-838E-75E0-D5327EC415CD}"/>
              </a:ext>
            </a:extLst>
          </p:cNvPr>
          <p:cNvSpPr txBox="1"/>
          <p:nvPr/>
        </p:nvSpPr>
        <p:spPr>
          <a:xfrm>
            <a:off x="8639032" y="944810"/>
            <a:ext cx="3070747"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Resultados 2022</a:t>
            </a:r>
          </a:p>
        </p:txBody>
      </p:sp>
    </p:spTree>
    <p:extLst>
      <p:ext uri="{BB962C8B-B14F-4D97-AF65-F5344CB8AC3E}">
        <p14:creationId xmlns:p14="http://schemas.microsoft.com/office/powerpoint/2010/main" val="2649316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04887150-AAD7-4FF2-854D-27A4DBA94C68}"/>
              </a:ext>
            </a:extLst>
          </p:cNvPr>
          <p:cNvSpPr txBox="1"/>
          <p:nvPr/>
        </p:nvSpPr>
        <p:spPr>
          <a:xfrm>
            <a:off x="988970" y="3673579"/>
            <a:ext cx="5863390" cy="1976423"/>
          </a:xfrm>
          <a:prstGeom prst="rect">
            <a:avLst/>
          </a:prstGeom>
        </p:spPr>
        <p:txBody>
          <a:bodyPr vert="horz" lIns="91440" tIns="45720" rIns="91440" bIns="45720" rtlCol="0">
            <a:noAutofit/>
          </a:bodyPr>
          <a:lstStyle/>
          <a:p>
            <a:pPr lvl="0" algn="just"/>
            <a:endParaRPr lang="es-MX" dirty="0">
              <a:effectLst/>
              <a:latin typeface="Century Gothic" panose="020B0502020202020204" pitchFamily="34" charset="0"/>
            </a:endParaRPr>
          </a:p>
        </p:txBody>
      </p:sp>
      <p:graphicFrame>
        <p:nvGraphicFramePr>
          <p:cNvPr id="8" name="Diagrama 7">
            <a:extLst>
              <a:ext uri="{FF2B5EF4-FFF2-40B4-BE49-F238E27FC236}">
                <a16:creationId xmlns:a16="http://schemas.microsoft.com/office/drawing/2014/main" id="{F150CA26-21D4-6E2A-AC78-B9F327B023FB}"/>
              </a:ext>
            </a:extLst>
          </p:cNvPr>
          <p:cNvGraphicFramePr/>
          <p:nvPr>
            <p:extLst>
              <p:ext uri="{D42A27DB-BD31-4B8C-83A1-F6EECF244321}">
                <p14:modId xmlns:p14="http://schemas.microsoft.com/office/powerpoint/2010/main" val="2589821673"/>
              </p:ext>
            </p:extLst>
          </p:nvPr>
        </p:nvGraphicFramePr>
        <p:xfrm>
          <a:off x="-1581715" y="1965095"/>
          <a:ext cx="9371270" cy="3814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2" name="Picture 4" descr="Vector gratuito concepto de diseño isométrico de coaching empresarial">
            <a:extLst>
              <a:ext uri="{FF2B5EF4-FFF2-40B4-BE49-F238E27FC236}">
                <a16:creationId xmlns:a16="http://schemas.microsoft.com/office/drawing/2014/main" id="{97D1B09E-FFEB-1D4E-1939-85CE8C7D63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9450" y="1958899"/>
            <a:ext cx="3736823" cy="373682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a:extLst>
              <a:ext uri="{FF2B5EF4-FFF2-40B4-BE49-F238E27FC236}">
                <a16:creationId xmlns:a16="http://schemas.microsoft.com/office/drawing/2014/main" id="{1723B52A-49A1-0D0D-80C5-7A61FF5C5282}"/>
              </a:ext>
            </a:extLst>
          </p:cNvPr>
          <p:cNvGrpSpPr/>
          <p:nvPr/>
        </p:nvGrpSpPr>
        <p:grpSpPr>
          <a:xfrm>
            <a:off x="7899200" y="944810"/>
            <a:ext cx="4109329" cy="751751"/>
            <a:chOff x="982436" y="1503503"/>
            <a:chExt cx="8218659" cy="751751"/>
          </a:xfrm>
        </p:grpSpPr>
        <p:sp>
          <p:nvSpPr>
            <p:cNvPr id="6" name="Rectángulo 5">
              <a:extLst>
                <a:ext uri="{FF2B5EF4-FFF2-40B4-BE49-F238E27FC236}">
                  <a16:creationId xmlns:a16="http://schemas.microsoft.com/office/drawing/2014/main" id="{07644A5B-AA08-9740-03D6-CA5BFBA496BD}"/>
                </a:ext>
              </a:extLst>
            </p:cNvPr>
            <p:cNvSpPr/>
            <p:nvPr/>
          </p:nvSpPr>
          <p:spPr>
            <a:xfrm>
              <a:off x="982436" y="1503503"/>
              <a:ext cx="8218659" cy="751751"/>
            </a:xfrm>
            <a:prstGeom prst="rect">
              <a:avLst/>
            </a:prstGeom>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sp>
        <p:sp>
          <p:nvSpPr>
            <p:cNvPr id="7" name="CuadroTexto 6">
              <a:extLst>
                <a:ext uri="{FF2B5EF4-FFF2-40B4-BE49-F238E27FC236}">
                  <a16:creationId xmlns:a16="http://schemas.microsoft.com/office/drawing/2014/main" id="{B4B3F3B4-16B2-1015-DCEA-37F804D179F3}"/>
                </a:ext>
              </a:extLst>
            </p:cNvPr>
            <p:cNvSpPr txBox="1"/>
            <p:nvPr/>
          </p:nvSpPr>
          <p:spPr>
            <a:xfrm>
              <a:off x="982436" y="1503503"/>
              <a:ext cx="8218659" cy="7517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96703"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a:t>Líneas de trabajo y compromisos 2023</a:t>
              </a:r>
              <a:endParaRPr lang="es-MX" sz="2800" b="1" kern="1200" dirty="0"/>
            </a:p>
          </p:txBody>
        </p:sp>
      </p:grpSp>
    </p:spTree>
    <p:extLst>
      <p:ext uri="{BB962C8B-B14F-4D97-AF65-F5344CB8AC3E}">
        <p14:creationId xmlns:p14="http://schemas.microsoft.com/office/powerpoint/2010/main" val="440846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04887150-AAD7-4FF2-854D-27A4DBA94C68}"/>
              </a:ext>
            </a:extLst>
          </p:cNvPr>
          <p:cNvSpPr txBox="1"/>
          <p:nvPr/>
        </p:nvSpPr>
        <p:spPr>
          <a:xfrm>
            <a:off x="988970" y="3673579"/>
            <a:ext cx="5863390" cy="1976423"/>
          </a:xfrm>
          <a:prstGeom prst="rect">
            <a:avLst/>
          </a:prstGeom>
        </p:spPr>
        <p:txBody>
          <a:bodyPr vert="horz" lIns="91440" tIns="45720" rIns="91440" bIns="45720" rtlCol="0">
            <a:noAutofit/>
          </a:bodyPr>
          <a:lstStyle/>
          <a:p>
            <a:pPr lvl="0" algn="just"/>
            <a:endParaRPr lang="es-MX" dirty="0">
              <a:effectLst/>
              <a:latin typeface="Century Gothic" panose="020B0502020202020204" pitchFamily="34" charset="0"/>
            </a:endParaRPr>
          </a:p>
        </p:txBody>
      </p:sp>
      <p:graphicFrame>
        <p:nvGraphicFramePr>
          <p:cNvPr id="4" name="Diagrama 3">
            <a:extLst>
              <a:ext uri="{FF2B5EF4-FFF2-40B4-BE49-F238E27FC236}">
                <a16:creationId xmlns:a16="http://schemas.microsoft.com/office/drawing/2014/main" id="{9292183B-EDF6-8A4A-184E-459F9797B73D}"/>
              </a:ext>
            </a:extLst>
          </p:cNvPr>
          <p:cNvGraphicFramePr/>
          <p:nvPr>
            <p:extLst>
              <p:ext uri="{D42A27DB-BD31-4B8C-83A1-F6EECF244321}">
                <p14:modId xmlns:p14="http://schemas.microsoft.com/office/powerpoint/2010/main" val="2998118698"/>
              </p:ext>
            </p:extLst>
          </p:nvPr>
        </p:nvGraphicFramePr>
        <p:xfrm>
          <a:off x="-1127467" y="1463595"/>
          <a:ext cx="14044473" cy="4918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First slide">
            <a:extLst>
              <a:ext uri="{FF2B5EF4-FFF2-40B4-BE49-F238E27FC236}">
                <a16:creationId xmlns:a16="http://schemas.microsoft.com/office/drawing/2014/main" id="{80B639E0-D0A3-78E9-3BE7-D6BEEEF3A2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0176" y="4252331"/>
            <a:ext cx="3409186" cy="212952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upo 16">
            <a:extLst>
              <a:ext uri="{FF2B5EF4-FFF2-40B4-BE49-F238E27FC236}">
                <a16:creationId xmlns:a16="http://schemas.microsoft.com/office/drawing/2014/main" id="{5F7E6C33-294A-5729-9970-984D6CF17EC3}"/>
              </a:ext>
            </a:extLst>
          </p:cNvPr>
          <p:cNvGrpSpPr/>
          <p:nvPr/>
        </p:nvGrpSpPr>
        <p:grpSpPr>
          <a:xfrm>
            <a:off x="4329497" y="948829"/>
            <a:ext cx="7895772" cy="611018"/>
            <a:chOff x="898386" y="1221547"/>
            <a:chExt cx="8302709" cy="611018"/>
          </a:xfrm>
        </p:grpSpPr>
        <p:sp>
          <p:nvSpPr>
            <p:cNvPr id="18" name="Rectángulo 17">
              <a:extLst>
                <a:ext uri="{FF2B5EF4-FFF2-40B4-BE49-F238E27FC236}">
                  <a16:creationId xmlns:a16="http://schemas.microsoft.com/office/drawing/2014/main" id="{FFE17F7D-358B-5609-F37B-CDBF8F2B8408}"/>
                </a:ext>
              </a:extLst>
            </p:cNvPr>
            <p:cNvSpPr/>
            <p:nvPr/>
          </p:nvSpPr>
          <p:spPr>
            <a:xfrm>
              <a:off x="898387" y="1221547"/>
              <a:ext cx="8302708" cy="611018"/>
            </a:xfrm>
            <a:prstGeom prst="rect">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3">
                <a:hueOff val="677650"/>
                <a:satOff val="25000"/>
                <a:lumOff val="-3676"/>
                <a:alphaOff val="0"/>
              </a:schemeClr>
            </a:effectRef>
            <a:fontRef idx="minor">
              <a:schemeClr val="lt1"/>
            </a:fontRef>
          </p:style>
        </p:sp>
        <p:sp>
          <p:nvSpPr>
            <p:cNvPr id="19" name="CuadroTexto 18">
              <a:extLst>
                <a:ext uri="{FF2B5EF4-FFF2-40B4-BE49-F238E27FC236}">
                  <a16:creationId xmlns:a16="http://schemas.microsoft.com/office/drawing/2014/main" id="{2B1948E1-9C20-8CDB-7886-6E369C305EDB}"/>
                </a:ext>
              </a:extLst>
            </p:cNvPr>
            <p:cNvSpPr txBox="1"/>
            <p:nvPr/>
          </p:nvSpPr>
          <p:spPr>
            <a:xfrm>
              <a:off x="898386" y="1221547"/>
              <a:ext cx="8302708"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Oferta de capacitación y profesionalización 2023</a:t>
              </a:r>
            </a:p>
          </p:txBody>
        </p:sp>
      </p:grpSp>
    </p:spTree>
    <p:extLst>
      <p:ext uri="{BB962C8B-B14F-4D97-AF65-F5344CB8AC3E}">
        <p14:creationId xmlns:p14="http://schemas.microsoft.com/office/powerpoint/2010/main" val="2233364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04887150-AAD7-4FF2-854D-27A4DBA94C68}"/>
              </a:ext>
            </a:extLst>
          </p:cNvPr>
          <p:cNvSpPr txBox="1"/>
          <p:nvPr/>
        </p:nvSpPr>
        <p:spPr>
          <a:xfrm>
            <a:off x="988970" y="3673579"/>
            <a:ext cx="5863390" cy="1976423"/>
          </a:xfrm>
          <a:prstGeom prst="rect">
            <a:avLst/>
          </a:prstGeom>
        </p:spPr>
        <p:txBody>
          <a:bodyPr vert="horz" lIns="91440" tIns="45720" rIns="91440" bIns="45720" rtlCol="0">
            <a:noAutofit/>
          </a:bodyPr>
          <a:lstStyle/>
          <a:p>
            <a:pPr lvl="0" algn="just"/>
            <a:endParaRPr lang="es-MX" dirty="0">
              <a:effectLst/>
              <a:latin typeface="Century Gothic" panose="020B0502020202020204" pitchFamily="34" charset="0"/>
            </a:endParaRPr>
          </a:p>
        </p:txBody>
      </p:sp>
      <p:graphicFrame>
        <p:nvGraphicFramePr>
          <p:cNvPr id="8" name="Diagrama 7">
            <a:extLst>
              <a:ext uri="{FF2B5EF4-FFF2-40B4-BE49-F238E27FC236}">
                <a16:creationId xmlns:a16="http://schemas.microsoft.com/office/drawing/2014/main" id="{E0C9B3ED-59CD-4CDE-B1A7-B0259F5D92FD}"/>
              </a:ext>
            </a:extLst>
          </p:cNvPr>
          <p:cNvGraphicFramePr/>
          <p:nvPr>
            <p:extLst>
              <p:ext uri="{D42A27DB-BD31-4B8C-83A1-F6EECF244321}">
                <p14:modId xmlns:p14="http://schemas.microsoft.com/office/powerpoint/2010/main" val="1798077306"/>
              </p:ext>
            </p:extLst>
          </p:nvPr>
        </p:nvGraphicFramePr>
        <p:xfrm>
          <a:off x="287219" y="2010949"/>
          <a:ext cx="3192828" cy="3786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BABD83ED-7DED-FEA5-DC42-5ACFC4BC59FD}"/>
              </a:ext>
            </a:extLst>
          </p:cNvPr>
          <p:cNvSpPr txBox="1"/>
          <p:nvPr/>
        </p:nvSpPr>
        <p:spPr>
          <a:xfrm>
            <a:off x="3303787" y="2010949"/>
            <a:ext cx="8500647" cy="3477875"/>
          </a:xfrm>
          <a:prstGeom prst="rect">
            <a:avLst/>
          </a:prstGeom>
          <a:noFill/>
        </p:spPr>
        <p:txBody>
          <a:bodyPr wrap="square">
            <a:spAutoFit/>
          </a:bodyPr>
          <a:lstStyle/>
          <a:p>
            <a:pPr lvl="1" algn="just" eaLnBrk="1" fontAlgn="auto" hangingPunct="1">
              <a:spcAft>
                <a:spcPts val="0"/>
              </a:spcAf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Se encuentran </a:t>
            </a:r>
            <a:r>
              <a:rPr lang="es-ES" sz="2000" b="1" dirty="0">
                <a:latin typeface="Century Gothic" panose="020B0502020202020204" pitchFamily="34" charset="0"/>
                <a:cs typeface="Arial" panose="020B0604020202020204" pitchFamily="34" charset="0"/>
              </a:rPr>
              <a:t>disponibles</a:t>
            </a:r>
            <a:r>
              <a:rPr lang="es-ES" sz="2000" dirty="0">
                <a:latin typeface="Century Gothic" panose="020B0502020202020204" pitchFamily="34" charset="0"/>
                <a:cs typeface="Arial" panose="020B0604020202020204" pitchFamily="34" charset="0"/>
              </a:rPr>
              <a:t> en la plataforma de capacitación CAVAINFO </a:t>
            </a:r>
            <a:r>
              <a:rPr lang="es-MX" sz="1800" u="sng" dirty="0">
                <a:solidFill>
                  <a:srgbClr val="0000FF"/>
                </a:solidFill>
                <a:effectLst/>
                <a:latin typeface="Arial" panose="020B0604020202020204" pitchFamily="34" charset="0"/>
                <a:ea typeface="Calibri" panose="020F0502020204030204" pitchFamily="34" charset="0"/>
                <a:hlinkClick r:id="rId7"/>
              </a:rPr>
              <a:t>https://cava.infocdmx.org.mx/</a:t>
            </a:r>
            <a:r>
              <a:rPr lang="es-ES" sz="2000" dirty="0">
                <a:latin typeface="Century Gothic" panose="020B0502020202020204" pitchFamily="34" charset="0"/>
                <a:cs typeface="Arial" panose="020B0604020202020204" pitchFamily="34" charset="0"/>
              </a:rPr>
              <a:t> </a:t>
            </a:r>
          </a:p>
          <a:p>
            <a:pPr lvl="1" algn="just" eaLnBrk="1" fontAlgn="auto" hangingPunct="1">
              <a:spcAft>
                <a:spcPts val="0"/>
              </a:spcAft>
              <a:defRPr/>
            </a:pPr>
            <a:endParaRPr lang="es-ES" sz="2000" dirty="0">
              <a:latin typeface="Century Gothic" panose="020B0502020202020204" pitchFamily="34" charset="0"/>
              <a:cs typeface="Arial" panose="020B0604020202020204" pitchFamily="34" charset="0"/>
            </a:endParaRPr>
          </a:p>
          <a:p>
            <a:pPr lvl="1" algn="just" eaLnBrk="1" fontAlgn="auto" hangingPunct="1">
              <a:spcAft>
                <a:spcPts val="0"/>
              </a:spcAf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Es necesario generar un </a:t>
            </a:r>
            <a:r>
              <a:rPr lang="es-ES" sz="2000" b="1" dirty="0">
                <a:latin typeface="Century Gothic" panose="020B0502020202020204" pitchFamily="34" charset="0"/>
                <a:cs typeface="Arial" panose="020B0604020202020204" pitchFamily="34" charset="0"/>
              </a:rPr>
              <a:t>registro en la plataforma.</a:t>
            </a:r>
          </a:p>
          <a:p>
            <a:pPr lvl="1" algn="just" eaLnBrk="1" fontAlgn="auto" hangingPunct="1">
              <a:spcAft>
                <a:spcPts val="0"/>
              </a:spcAft>
              <a:defRPr/>
            </a:pPr>
            <a:endParaRPr lang="es-ES" sz="2000" dirty="0">
              <a:latin typeface="Century Gothic" panose="020B0502020202020204" pitchFamily="34" charset="0"/>
              <a:cs typeface="Arial" panose="020B0604020202020204" pitchFamily="34" charset="0"/>
            </a:endParaRPr>
          </a:p>
          <a:p>
            <a:pPr lvl="1" algn="just" eaLnBrk="1" fontAlgn="auto" hangingPunct="1">
              <a:spcAft>
                <a:spcPts val="0"/>
              </a:spcAf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Una vez registrados, pueden acceder a CAVAINFO con su usuario y contraseña e </a:t>
            </a:r>
            <a:r>
              <a:rPr lang="es-ES" sz="2000" b="1" dirty="0">
                <a:latin typeface="Century Gothic" panose="020B0502020202020204" pitchFamily="34" charset="0"/>
                <a:cs typeface="Arial" panose="020B0604020202020204" pitchFamily="34" charset="0"/>
              </a:rPr>
              <a:t>inscribirse</a:t>
            </a:r>
            <a:r>
              <a:rPr lang="es-ES" sz="2000" dirty="0">
                <a:latin typeface="Century Gothic" panose="020B0502020202020204" pitchFamily="34" charset="0"/>
                <a:cs typeface="Arial" panose="020B0604020202020204" pitchFamily="34" charset="0"/>
              </a:rPr>
              <a:t> al curso de su elección.</a:t>
            </a:r>
          </a:p>
          <a:p>
            <a:pPr lvl="1" algn="just" eaLnBrk="1" fontAlgn="auto" hangingPunct="1">
              <a:spcAft>
                <a:spcPts val="0"/>
              </a:spcAft>
              <a:buFont typeface="Wingdings" panose="05000000000000000000" pitchFamily="2" charset="2"/>
              <a:buChar char="ü"/>
              <a:defRPr/>
            </a:pPr>
            <a:endParaRPr lang="es-ES" sz="2000" dirty="0">
              <a:latin typeface="Century Gothic" panose="020B0502020202020204" pitchFamily="34" charset="0"/>
              <a:cs typeface="Arial" panose="020B0604020202020204" pitchFamily="34" charset="0"/>
            </a:endParaRPr>
          </a:p>
          <a:p>
            <a:pPr lvl="1" algn="just" eaLnBrk="1" fontAlgn="auto" hangingPunct="1">
              <a:spcAft>
                <a:spcPts val="0"/>
              </a:spcAf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Una vez concluido el curso deberán realizar el examen, debiendo obtener 10 de calificación y responder la evaluación de calidad para descargar la constancia. </a:t>
            </a:r>
          </a:p>
        </p:txBody>
      </p:sp>
      <p:grpSp>
        <p:nvGrpSpPr>
          <p:cNvPr id="7" name="Grupo 6">
            <a:extLst>
              <a:ext uri="{FF2B5EF4-FFF2-40B4-BE49-F238E27FC236}">
                <a16:creationId xmlns:a16="http://schemas.microsoft.com/office/drawing/2014/main" id="{43F02512-DB6E-8059-F08F-3E42881E76FA}"/>
              </a:ext>
            </a:extLst>
          </p:cNvPr>
          <p:cNvGrpSpPr/>
          <p:nvPr/>
        </p:nvGrpSpPr>
        <p:grpSpPr>
          <a:xfrm>
            <a:off x="4329497" y="948829"/>
            <a:ext cx="7895772" cy="611018"/>
            <a:chOff x="898386" y="1221547"/>
            <a:chExt cx="8302709" cy="611018"/>
          </a:xfrm>
        </p:grpSpPr>
        <p:sp>
          <p:nvSpPr>
            <p:cNvPr id="11" name="Rectángulo 10">
              <a:extLst>
                <a:ext uri="{FF2B5EF4-FFF2-40B4-BE49-F238E27FC236}">
                  <a16:creationId xmlns:a16="http://schemas.microsoft.com/office/drawing/2014/main" id="{DE950C92-37F5-6381-ED35-1475CACA1404}"/>
                </a:ext>
              </a:extLst>
            </p:cNvPr>
            <p:cNvSpPr/>
            <p:nvPr/>
          </p:nvSpPr>
          <p:spPr>
            <a:xfrm>
              <a:off x="898387" y="1221547"/>
              <a:ext cx="8302708" cy="611018"/>
            </a:xfrm>
            <a:prstGeom prst="rect">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3">
                <a:hueOff val="677650"/>
                <a:satOff val="25000"/>
                <a:lumOff val="-3676"/>
                <a:alphaOff val="0"/>
              </a:schemeClr>
            </a:effectRef>
            <a:fontRef idx="minor">
              <a:schemeClr val="lt1"/>
            </a:fontRef>
          </p:style>
        </p:sp>
        <p:sp>
          <p:nvSpPr>
            <p:cNvPr id="12" name="CuadroTexto 11">
              <a:extLst>
                <a:ext uri="{FF2B5EF4-FFF2-40B4-BE49-F238E27FC236}">
                  <a16:creationId xmlns:a16="http://schemas.microsoft.com/office/drawing/2014/main" id="{0323578A-DF96-E3CD-8215-0151662C2AF8}"/>
                </a:ext>
              </a:extLst>
            </p:cNvPr>
            <p:cNvSpPr txBox="1"/>
            <p:nvPr/>
          </p:nvSpPr>
          <p:spPr>
            <a:xfrm>
              <a:off x="898386" y="1221547"/>
              <a:ext cx="8302708"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Oferta de capacitación y profesionalización 2023</a:t>
              </a:r>
            </a:p>
          </p:txBody>
        </p:sp>
      </p:grpSp>
    </p:spTree>
    <p:extLst>
      <p:ext uri="{BB962C8B-B14F-4D97-AF65-F5344CB8AC3E}">
        <p14:creationId xmlns:p14="http://schemas.microsoft.com/office/powerpoint/2010/main" val="1711219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04887150-AAD7-4FF2-854D-27A4DBA94C68}"/>
              </a:ext>
            </a:extLst>
          </p:cNvPr>
          <p:cNvSpPr txBox="1"/>
          <p:nvPr/>
        </p:nvSpPr>
        <p:spPr>
          <a:xfrm>
            <a:off x="988970" y="3673579"/>
            <a:ext cx="5863390" cy="1976423"/>
          </a:xfrm>
          <a:prstGeom prst="rect">
            <a:avLst/>
          </a:prstGeom>
        </p:spPr>
        <p:txBody>
          <a:bodyPr vert="horz" lIns="91440" tIns="45720" rIns="91440" bIns="45720" rtlCol="0">
            <a:noAutofit/>
          </a:bodyPr>
          <a:lstStyle/>
          <a:p>
            <a:pPr lvl="0" algn="just"/>
            <a:endParaRPr lang="es-MX" dirty="0">
              <a:effectLst/>
              <a:latin typeface="Century Gothic" panose="020B0502020202020204" pitchFamily="34" charset="0"/>
            </a:endParaRPr>
          </a:p>
        </p:txBody>
      </p:sp>
      <p:graphicFrame>
        <p:nvGraphicFramePr>
          <p:cNvPr id="8" name="Diagrama 7">
            <a:extLst>
              <a:ext uri="{FF2B5EF4-FFF2-40B4-BE49-F238E27FC236}">
                <a16:creationId xmlns:a16="http://schemas.microsoft.com/office/drawing/2014/main" id="{E0C9B3ED-59CD-4CDE-B1A7-B0259F5D92FD}"/>
              </a:ext>
            </a:extLst>
          </p:cNvPr>
          <p:cNvGraphicFramePr/>
          <p:nvPr>
            <p:extLst>
              <p:ext uri="{D42A27DB-BD31-4B8C-83A1-F6EECF244321}">
                <p14:modId xmlns:p14="http://schemas.microsoft.com/office/powerpoint/2010/main" val="4116872262"/>
              </p:ext>
            </p:extLst>
          </p:nvPr>
        </p:nvGraphicFramePr>
        <p:xfrm>
          <a:off x="349362" y="1584968"/>
          <a:ext cx="3308237" cy="4673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BABD83ED-7DED-FEA5-DC42-5ACFC4BC59FD}"/>
              </a:ext>
            </a:extLst>
          </p:cNvPr>
          <p:cNvSpPr txBox="1"/>
          <p:nvPr/>
        </p:nvSpPr>
        <p:spPr>
          <a:xfrm>
            <a:off x="3380635" y="1704297"/>
            <a:ext cx="8462003" cy="4401205"/>
          </a:xfrm>
          <a:prstGeom prst="rect">
            <a:avLst/>
          </a:prstGeom>
          <a:noFill/>
        </p:spPr>
        <p:txBody>
          <a:bodyPr wrap="square">
            <a:spAutoFit/>
          </a:bodyPr>
          <a:lstStyle/>
          <a:p>
            <a:pPr lvl="1" algn="jus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Los cursos se programan de manera semanal, cuya difusión se realiza por medio de los Responsables de Capacitación, vía correo electrónico.</a:t>
            </a:r>
          </a:p>
          <a:p>
            <a:pPr lvl="1" algn="just" eaLnBrk="1" fontAlgn="auto" hangingPunct="1">
              <a:spcAft>
                <a:spcPts val="0"/>
              </a:spcAft>
              <a:defRPr/>
            </a:pPr>
            <a:endParaRPr lang="es-ES" sz="2000" dirty="0">
              <a:latin typeface="Century Gothic" panose="020B0502020202020204" pitchFamily="34" charset="0"/>
              <a:cs typeface="Arial" panose="020B0604020202020204" pitchFamily="34" charset="0"/>
            </a:endParaRPr>
          </a:p>
          <a:p>
            <a:pPr lvl="1" algn="just" eaLnBrk="1" fontAlgn="auto" hangingPunct="1">
              <a:spcAft>
                <a:spcPts val="0"/>
              </a:spcAf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Es necesario generar un </a:t>
            </a:r>
            <a:r>
              <a:rPr lang="es-ES" sz="2000" b="1" dirty="0">
                <a:latin typeface="Century Gothic" panose="020B0502020202020204" pitchFamily="34" charset="0"/>
                <a:cs typeface="Arial" panose="020B0604020202020204" pitchFamily="34" charset="0"/>
              </a:rPr>
              <a:t>registro en la plataforma. </a:t>
            </a:r>
          </a:p>
          <a:p>
            <a:pPr lvl="1" algn="just" eaLnBrk="1" fontAlgn="auto" hangingPunct="1">
              <a:spcAft>
                <a:spcPts val="0"/>
              </a:spcAft>
              <a:buFont typeface="Wingdings" panose="05000000000000000000" pitchFamily="2" charset="2"/>
              <a:buChar char="ü"/>
              <a:defRPr/>
            </a:pPr>
            <a:endParaRPr lang="es-ES" sz="2000" dirty="0">
              <a:latin typeface="Century Gothic" panose="020B0502020202020204" pitchFamily="34" charset="0"/>
              <a:cs typeface="Arial" panose="020B0604020202020204" pitchFamily="34" charset="0"/>
            </a:endParaRPr>
          </a:p>
          <a:p>
            <a:pPr lvl="1" algn="just" eaLnBrk="1" fontAlgn="auto" hangingPunct="1">
              <a:spcAft>
                <a:spcPts val="0"/>
              </a:spcAf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Deberán “presentarse” de manera virtual por medio de la liga electrónica que enviamos desde la Dirección de Capacitación. </a:t>
            </a:r>
          </a:p>
          <a:p>
            <a:pPr lvl="1" algn="just" eaLnBrk="1" fontAlgn="auto" hangingPunct="1">
              <a:spcAft>
                <a:spcPts val="0"/>
              </a:spcAft>
              <a:buFont typeface="Wingdings" panose="05000000000000000000" pitchFamily="2" charset="2"/>
              <a:buChar char="ü"/>
              <a:defRPr/>
            </a:pPr>
            <a:endParaRPr lang="es-ES" sz="2000" dirty="0">
              <a:latin typeface="Century Gothic" panose="020B0502020202020204" pitchFamily="34" charset="0"/>
              <a:cs typeface="Arial" panose="020B0604020202020204" pitchFamily="34" charset="0"/>
            </a:endParaRPr>
          </a:p>
          <a:p>
            <a:pPr lvl="1" algn="just" eaLnBrk="1" fontAlgn="auto" hangingPunct="1">
              <a:spcAft>
                <a:spcPts val="0"/>
              </a:spcAf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Una vez concluido el curso, a partir del mismo día y durante los siguientes 3 días hábiles, podrán realizar la </a:t>
            </a:r>
            <a:r>
              <a:rPr lang="es-ES" sz="2000" b="1" dirty="0">
                <a:latin typeface="Century Gothic" panose="020B0502020202020204" pitchFamily="34" charset="0"/>
                <a:cs typeface="Arial" panose="020B0604020202020204" pitchFamily="34" charset="0"/>
              </a:rPr>
              <a:t>evaluación</a:t>
            </a:r>
            <a:r>
              <a:rPr lang="es-ES" sz="2000" dirty="0">
                <a:latin typeface="Century Gothic" panose="020B0502020202020204" pitchFamily="34" charset="0"/>
                <a:cs typeface="Arial" panose="020B0604020202020204" pitchFamily="34" charset="0"/>
              </a:rPr>
              <a:t>, debiendo obtener 10 de calificación y responder la evaluación de calidad para descargar la constancia. </a:t>
            </a:r>
          </a:p>
        </p:txBody>
      </p:sp>
      <p:grpSp>
        <p:nvGrpSpPr>
          <p:cNvPr id="11" name="Grupo 10">
            <a:extLst>
              <a:ext uri="{FF2B5EF4-FFF2-40B4-BE49-F238E27FC236}">
                <a16:creationId xmlns:a16="http://schemas.microsoft.com/office/drawing/2014/main" id="{6AD91251-9F1A-931D-1121-C048CD305C06}"/>
              </a:ext>
            </a:extLst>
          </p:cNvPr>
          <p:cNvGrpSpPr/>
          <p:nvPr/>
        </p:nvGrpSpPr>
        <p:grpSpPr>
          <a:xfrm>
            <a:off x="4329497" y="948829"/>
            <a:ext cx="7895772" cy="611018"/>
            <a:chOff x="898386" y="1221547"/>
            <a:chExt cx="8302709" cy="611018"/>
          </a:xfrm>
        </p:grpSpPr>
        <p:sp>
          <p:nvSpPr>
            <p:cNvPr id="12" name="Rectángulo 11">
              <a:extLst>
                <a:ext uri="{FF2B5EF4-FFF2-40B4-BE49-F238E27FC236}">
                  <a16:creationId xmlns:a16="http://schemas.microsoft.com/office/drawing/2014/main" id="{F1EBA6C8-6084-8EC2-076A-D8A06CE2DB60}"/>
                </a:ext>
              </a:extLst>
            </p:cNvPr>
            <p:cNvSpPr/>
            <p:nvPr/>
          </p:nvSpPr>
          <p:spPr>
            <a:xfrm>
              <a:off x="898387" y="1221547"/>
              <a:ext cx="8302708" cy="611018"/>
            </a:xfrm>
            <a:prstGeom prst="rect">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3">
                <a:hueOff val="677650"/>
                <a:satOff val="25000"/>
                <a:lumOff val="-3676"/>
                <a:alphaOff val="0"/>
              </a:schemeClr>
            </a:effectRef>
            <a:fontRef idx="minor">
              <a:schemeClr val="lt1"/>
            </a:fontRef>
          </p:style>
        </p:sp>
        <p:sp>
          <p:nvSpPr>
            <p:cNvPr id="13" name="CuadroTexto 12">
              <a:extLst>
                <a:ext uri="{FF2B5EF4-FFF2-40B4-BE49-F238E27FC236}">
                  <a16:creationId xmlns:a16="http://schemas.microsoft.com/office/drawing/2014/main" id="{2FEA4040-CCF0-71A6-3EAE-83A73B61267D}"/>
                </a:ext>
              </a:extLst>
            </p:cNvPr>
            <p:cNvSpPr txBox="1"/>
            <p:nvPr/>
          </p:nvSpPr>
          <p:spPr>
            <a:xfrm>
              <a:off x="898386" y="1221547"/>
              <a:ext cx="8302708"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Oferta de capacitación y profesionalización 2023</a:t>
              </a:r>
            </a:p>
          </p:txBody>
        </p:sp>
      </p:grpSp>
    </p:spTree>
    <p:extLst>
      <p:ext uri="{BB962C8B-B14F-4D97-AF65-F5344CB8AC3E}">
        <p14:creationId xmlns:p14="http://schemas.microsoft.com/office/powerpoint/2010/main" val="3012081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04887150-AAD7-4FF2-854D-27A4DBA94C68}"/>
              </a:ext>
            </a:extLst>
          </p:cNvPr>
          <p:cNvSpPr txBox="1"/>
          <p:nvPr/>
        </p:nvSpPr>
        <p:spPr>
          <a:xfrm>
            <a:off x="988970" y="3673579"/>
            <a:ext cx="5863390" cy="1976423"/>
          </a:xfrm>
          <a:prstGeom prst="rect">
            <a:avLst/>
          </a:prstGeom>
        </p:spPr>
        <p:txBody>
          <a:bodyPr vert="horz" lIns="91440" tIns="45720" rIns="91440" bIns="45720" rtlCol="0">
            <a:noAutofit/>
          </a:bodyPr>
          <a:lstStyle/>
          <a:p>
            <a:pPr lvl="0" algn="just"/>
            <a:endParaRPr lang="es-MX" dirty="0">
              <a:effectLst/>
              <a:latin typeface="Century Gothic" panose="020B0502020202020204" pitchFamily="34" charset="0"/>
            </a:endParaRPr>
          </a:p>
        </p:txBody>
      </p:sp>
      <p:sp>
        <p:nvSpPr>
          <p:cNvPr id="2" name="CuadroTexto 1">
            <a:extLst>
              <a:ext uri="{FF2B5EF4-FFF2-40B4-BE49-F238E27FC236}">
                <a16:creationId xmlns:a16="http://schemas.microsoft.com/office/drawing/2014/main" id="{BABD83ED-7DED-FEA5-DC42-5ACFC4BC59FD}"/>
              </a:ext>
            </a:extLst>
          </p:cNvPr>
          <p:cNvSpPr txBox="1"/>
          <p:nvPr/>
        </p:nvSpPr>
        <p:spPr>
          <a:xfrm>
            <a:off x="3947298" y="2513701"/>
            <a:ext cx="7895771" cy="707886"/>
          </a:xfrm>
          <a:prstGeom prst="rect">
            <a:avLst/>
          </a:prstGeom>
          <a:noFill/>
        </p:spPr>
        <p:txBody>
          <a:bodyPr wrap="square">
            <a:spAutoFit/>
          </a:bodyPr>
          <a:lstStyle/>
          <a:p>
            <a:pPr lvl="1" algn="just" eaLnBrk="1" fontAlgn="auto" hangingPunct="1">
              <a:spcAft>
                <a:spcPts val="0"/>
              </a:spcAf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Se encuentran </a:t>
            </a:r>
            <a:r>
              <a:rPr lang="es-ES" sz="2000" b="1" dirty="0">
                <a:latin typeface="Century Gothic" panose="020B0502020202020204" pitchFamily="34" charset="0"/>
                <a:cs typeface="Arial" panose="020B0604020202020204" pitchFamily="34" charset="0"/>
              </a:rPr>
              <a:t>disponibles</a:t>
            </a:r>
            <a:r>
              <a:rPr lang="es-ES" sz="2000" dirty="0">
                <a:latin typeface="Century Gothic" panose="020B0502020202020204" pitchFamily="34" charset="0"/>
                <a:cs typeface="Arial" panose="020B0604020202020204" pitchFamily="34" charset="0"/>
              </a:rPr>
              <a:t> 7 Tutoriales en la página del INFO CDMX, en el apartado de capacitación/Tutoriales. </a:t>
            </a:r>
          </a:p>
        </p:txBody>
      </p:sp>
      <p:sp>
        <p:nvSpPr>
          <p:cNvPr id="3" name="CuadroTexto 2">
            <a:extLst>
              <a:ext uri="{FF2B5EF4-FFF2-40B4-BE49-F238E27FC236}">
                <a16:creationId xmlns:a16="http://schemas.microsoft.com/office/drawing/2014/main" id="{1842741C-4CD4-6C1E-EFC3-26CD157DE35C}"/>
              </a:ext>
            </a:extLst>
          </p:cNvPr>
          <p:cNvSpPr txBox="1"/>
          <p:nvPr/>
        </p:nvSpPr>
        <p:spPr>
          <a:xfrm>
            <a:off x="5061017" y="4113886"/>
            <a:ext cx="5363143" cy="1015663"/>
          </a:xfrm>
          <a:prstGeom prst="rect">
            <a:avLst/>
          </a:prstGeom>
          <a:noFill/>
        </p:spPr>
        <p:txBody>
          <a:bodyPr wrap="square">
            <a:spAutoFit/>
          </a:bodyPr>
          <a:lstStyle/>
          <a:p>
            <a:pPr lvl="1" algn="ctr" eaLnBrk="1" fontAlgn="auto" hangingPunct="1">
              <a:spcAft>
                <a:spcPts val="0"/>
              </a:spcAft>
              <a:defRPr/>
            </a:pPr>
            <a:r>
              <a:rPr lang="es-MX" sz="2000" b="1" dirty="0">
                <a:latin typeface="Century Gothic" panose="020B0502020202020204" pitchFamily="34" charset="0"/>
                <a:cs typeface="Arial" panose="020B0604020202020204" pitchFamily="34" charset="0"/>
              </a:rPr>
              <a:t>PROXIMAMENTE NUEVO TUTORIAL: </a:t>
            </a:r>
          </a:p>
          <a:p>
            <a:pPr lvl="1" algn="ctr" eaLnBrk="1" fontAlgn="auto" hangingPunct="1">
              <a:spcAft>
                <a:spcPts val="0"/>
              </a:spcAft>
              <a:defRPr/>
            </a:pPr>
            <a:endParaRPr lang="es-MX" sz="2000" b="1" dirty="0">
              <a:latin typeface="Century Gothic" panose="020B0502020202020204" pitchFamily="34" charset="0"/>
              <a:cs typeface="Arial" panose="020B0604020202020204" pitchFamily="34" charset="0"/>
            </a:endParaRPr>
          </a:p>
          <a:p>
            <a:pPr lvl="1" algn="ctr" eaLnBrk="1" fontAlgn="auto" hangingPunct="1">
              <a:spcAft>
                <a:spcPts val="0"/>
              </a:spcAft>
              <a:defRPr/>
            </a:pPr>
            <a:r>
              <a:rPr lang="es-MX" sz="2000" b="1" dirty="0">
                <a:latin typeface="Century Gothic" panose="020B0502020202020204" pitchFamily="34" charset="0"/>
                <a:cs typeface="Arial" panose="020B0604020202020204" pitchFamily="34" charset="0"/>
              </a:rPr>
              <a:t>¿Cómo ejercer tus derechos ARCOP?</a:t>
            </a:r>
            <a:endParaRPr lang="es-ES" sz="2000" b="1" dirty="0">
              <a:latin typeface="Century Gothic" panose="020B0502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7DAF2AF1-2902-24C4-3216-3D8D7D043ECA}"/>
              </a:ext>
            </a:extLst>
          </p:cNvPr>
          <p:cNvGrpSpPr/>
          <p:nvPr/>
        </p:nvGrpSpPr>
        <p:grpSpPr>
          <a:xfrm>
            <a:off x="4329497" y="948829"/>
            <a:ext cx="7895772" cy="611018"/>
            <a:chOff x="898386" y="1221547"/>
            <a:chExt cx="8302709" cy="611018"/>
          </a:xfrm>
        </p:grpSpPr>
        <p:sp>
          <p:nvSpPr>
            <p:cNvPr id="7" name="Rectángulo 6">
              <a:extLst>
                <a:ext uri="{FF2B5EF4-FFF2-40B4-BE49-F238E27FC236}">
                  <a16:creationId xmlns:a16="http://schemas.microsoft.com/office/drawing/2014/main" id="{E050834A-F00A-5561-7157-04B919333621}"/>
                </a:ext>
              </a:extLst>
            </p:cNvPr>
            <p:cNvSpPr/>
            <p:nvPr/>
          </p:nvSpPr>
          <p:spPr>
            <a:xfrm>
              <a:off x="898387" y="1221547"/>
              <a:ext cx="8302708" cy="611018"/>
            </a:xfrm>
            <a:prstGeom prst="rect">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3">
                <a:hueOff val="677650"/>
                <a:satOff val="25000"/>
                <a:lumOff val="-3676"/>
                <a:alphaOff val="0"/>
              </a:schemeClr>
            </a:effectRef>
            <a:fontRef idx="minor">
              <a:schemeClr val="lt1"/>
            </a:fontRef>
          </p:style>
        </p:sp>
        <p:sp>
          <p:nvSpPr>
            <p:cNvPr id="11" name="CuadroTexto 10">
              <a:extLst>
                <a:ext uri="{FF2B5EF4-FFF2-40B4-BE49-F238E27FC236}">
                  <a16:creationId xmlns:a16="http://schemas.microsoft.com/office/drawing/2014/main" id="{ACE2216F-200F-ECCD-0016-8A74C42E6A37}"/>
                </a:ext>
              </a:extLst>
            </p:cNvPr>
            <p:cNvSpPr txBox="1"/>
            <p:nvPr/>
          </p:nvSpPr>
          <p:spPr>
            <a:xfrm>
              <a:off x="898386" y="1221547"/>
              <a:ext cx="8302708"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Oferta de capacitación y profesionalización 2023</a:t>
              </a:r>
            </a:p>
          </p:txBody>
        </p:sp>
      </p:grpSp>
      <p:sp>
        <p:nvSpPr>
          <p:cNvPr id="12" name="CuadroTexto 11">
            <a:extLst>
              <a:ext uri="{FF2B5EF4-FFF2-40B4-BE49-F238E27FC236}">
                <a16:creationId xmlns:a16="http://schemas.microsoft.com/office/drawing/2014/main" id="{1DC3C053-972B-D6C2-0C8A-B8BFBDDB08E6}"/>
              </a:ext>
            </a:extLst>
          </p:cNvPr>
          <p:cNvSpPr txBox="1"/>
          <p:nvPr/>
        </p:nvSpPr>
        <p:spPr>
          <a:xfrm>
            <a:off x="4329497" y="3275852"/>
            <a:ext cx="8433786" cy="369332"/>
          </a:xfrm>
          <a:prstGeom prst="rect">
            <a:avLst/>
          </a:prstGeom>
          <a:noFill/>
        </p:spPr>
        <p:txBody>
          <a:bodyPr wrap="square">
            <a:spAutoFit/>
          </a:bodyPr>
          <a:lstStyle/>
          <a:p>
            <a:pPr lvl="1" algn="just" eaLnBrk="1" fontAlgn="auto" hangingPunct="1">
              <a:spcAft>
                <a:spcPts val="0"/>
              </a:spcAft>
              <a:defRPr/>
            </a:pPr>
            <a:r>
              <a:rPr lang="es-ES" dirty="0">
                <a:latin typeface="Century Gothic" panose="020B0502020202020204" pitchFamily="34" charset="0"/>
                <a:cs typeface="Arial" panose="020B0604020202020204" pitchFamily="34" charset="0"/>
                <a:hlinkClick r:id="rId2"/>
              </a:rPr>
              <a:t>https://www.infocdmx.org.mx/index.php/tutoriales.html</a:t>
            </a:r>
            <a:r>
              <a:rPr lang="es-ES" dirty="0">
                <a:latin typeface="Century Gothic" panose="020B0502020202020204" pitchFamily="34" charset="0"/>
                <a:cs typeface="Arial" panose="020B0604020202020204" pitchFamily="34" charset="0"/>
              </a:rPr>
              <a:t> </a:t>
            </a:r>
          </a:p>
        </p:txBody>
      </p:sp>
      <p:graphicFrame>
        <p:nvGraphicFramePr>
          <p:cNvPr id="8" name="Diagrama 7">
            <a:extLst>
              <a:ext uri="{FF2B5EF4-FFF2-40B4-BE49-F238E27FC236}">
                <a16:creationId xmlns:a16="http://schemas.microsoft.com/office/drawing/2014/main" id="{E0C9B3ED-59CD-4CDE-B1A7-B0259F5D92FD}"/>
              </a:ext>
            </a:extLst>
          </p:cNvPr>
          <p:cNvGraphicFramePr/>
          <p:nvPr>
            <p:extLst>
              <p:ext uri="{D42A27DB-BD31-4B8C-83A1-F6EECF244321}">
                <p14:modId xmlns:p14="http://schemas.microsoft.com/office/powerpoint/2010/main" val="1431379693"/>
              </p:ext>
            </p:extLst>
          </p:nvPr>
        </p:nvGraphicFramePr>
        <p:xfrm>
          <a:off x="381608" y="1832325"/>
          <a:ext cx="3539057" cy="4012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3512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04887150-AAD7-4FF2-854D-27A4DBA94C68}"/>
              </a:ext>
            </a:extLst>
          </p:cNvPr>
          <p:cNvSpPr txBox="1"/>
          <p:nvPr/>
        </p:nvSpPr>
        <p:spPr>
          <a:xfrm>
            <a:off x="988970" y="3673579"/>
            <a:ext cx="5863390" cy="1976423"/>
          </a:xfrm>
          <a:prstGeom prst="rect">
            <a:avLst/>
          </a:prstGeom>
        </p:spPr>
        <p:txBody>
          <a:bodyPr vert="horz" lIns="91440" tIns="45720" rIns="91440" bIns="45720" rtlCol="0">
            <a:noAutofit/>
          </a:bodyPr>
          <a:lstStyle/>
          <a:p>
            <a:pPr lvl="0" algn="just"/>
            <a:endParaRPr lang="es-MX" dirty="0">
              <a:effectLst/>
              <a:latin typeface="Century Gothic" panose="020B0502020202020204" pitchFamily="34" charset="0"/>
            </a:endParaRPr>
          </a:p>
        </p:txBody>
      </p:sp>
      <p:sp>
        <p:nvSpPr>
          <p:cNvPr id="2" name="CuadroTexto 1">
            <a:extLst>
              <a:ext uri="{FF2B5EF4-FFF2-40B4-BE49-F238E27FC236}">
                <a16:creationId xmlns:a16="http://schemas.microsoft.com/office/drawing/2014/main" id="{BABD83ED-7DED-FEA5-DC42-5ACFC4BC59FD}"/>
              </a:ext>
            </a:extLst>
          </p:cNvPr>
          <p:cNvSpPr txBox="1"/>
          <p:nvPr/>
        </p:nvSpPr>
        <p:spPr>
          <a:xfrm>
            <a:off x="-391229" y="1623793"/>
            <a:ext cx="6020978" cy="3416320"/>
          </a:xfrm>
          <a:prstGeom prst="rect">
            <a:avLst/>
          </a:prstGeom>
          <a:noFill/>
        </p:spPr>
        <p:txBody>
          <a:bodyPr wrap="square">
            <a:spAutoFit/>
          </a:bodyPr>
          <a:lstStyle/>
          <a:p>
            <a:pPr lvl="1" algn="ctr">
              <a:defRPr/>
            </a:pPr>
            <a:r>
              <a:rPr lang="es-ES" sz="3600" dirty="0">
                <a:latin typeface="Century Gothic" panose="020B0502020202020204" pitchFamily="34" charset="0"/>
                <a:cs typeface="Arial" panose="020B0604020202020204" pitchFamily="34" charset="0"/>
              </a:rPr>
              <a:t>Presentación del tutorial </a:t>
            </a:r>
          </a:p>
          <a:p>
            <a:pPr lvl="1" algn="ctr">
              <a:defRPr/>
            </a:pPr>
            <a:r>
              <a:rPr lang="es-MX" sz="3600" b="1" dirty="0">
                <a:solidFill>
                  <a:schemeClr val="tx1"/>
                </a:solidFill>
                <a:latin typeface="Century Gothic" panose="020B0502020202020204" pitchFamily="34" charset="0"/>
              </a:rPr>
              <a:t>¿Cómo presentar una solicitud de información en la Ciudad de México?</a:t>
            </a:r>
          </a:p>
          <a:p>
            <a:pPr lvl="1" algn="ctr">
              <a:defRPr/>
            </a:pPr>
            <a:r>
              <a:rPr lang="es-MX" sz="3600" b="1" dirty="0">
                <a:latin typeface="Century Gothic" panose="020B0502020202020204" pitchFamily="34" charset="0"/>
                <a:cs typeface="Arial" panose="020B0604020202020204" pitchFamily="34" charset="0"/>
              </a:rPr>
              <a:t>(En lengua MIXE</a:t>
            </a:r>
            <a:r>
              <a:rPr lang="es-ES" sz="3600" b="1" dirty="0">
                <a:latin typeface="Century Gothic" panose="020B0502020202020204" pitchFamily="34" charset="0"/>
                <a:cs typeface="Arial" panose="020B0604020202020204" pitchFamily="34" charset="0"/>
              </a:rPr>
              <a:t> )</a:t>
            </a:r>
          </a:p>
        </p:txBody>
      </p:sp>
      <p:grpSp>
        <p:nvGrpSpPr>
          <p:cNvPr id="6" name="Grupo 5">
            <a:extLst>
              <a:ext uri="{FF2B5EF4-FFF2-40B4-BE49-F238E27FC236}">
                <a16:creationId xmlns:a16="http://schemas.microsoft.com/office/drawing/2014/main" id="{7DAF2AF1-2902-24C4-3216-3D8D7D043ECA}"/>
              </a:ext>
            </a:extLst>
          </p:cNvPr>
          <p:cNvGrpSpPr/>
          <p:nvPr/>
        </p:nvGrpSpPr>
        <p:grpSpPr>
          <a:xfrm>
            <a:off x="4329497" y="948829"/>
            <a:ext cx="7895772" cy="611018"/>
            <a:chOff x="898386" y="1221547"/>
            <a:chExt cx="8302709" cy="611018"/>
          </a:xfrm>
        </p:grpSpPr>
        <p:sp>
          <p:nvSpPr>
            <p:cNvPr id="7" name="Rectángulo 6">
              <a:extLst>
                <a:ext uri="{FF2B5EF4-FFF2-40B4-BE49-F238E27FC236}">
                  <a16:creationId xmlns:a16="http://schemas.microsoft.com/office/drawing/2014/main" id="{E050834A-F00A-5561-7157-04B919333621}"/>
                </a:ext>
              </a:extLst>
            </p:cNvPr>
            <p:cNvSpPr/>
            <p:nvPr/>
          </p:nvSpPr>
          <p:spPr>
            <a:xfrm>
              <a:off x="898387" y="1221547"/>
              <a:ext cx="8302708" cy="611018"/>
            </a:xfrm>
            <a:prstGeom prst="rect">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3">
                <a:hueOff val="677650"/>
                <a:satOff val="25000"/>
                <a:lumOff val="-3676"/>
                <a:alphaOff val="0"/>
              </a:schemeClr>
            </a:effectRef>
            <a:fontRef idx="minor">
              <a:schemeClr val="lt1"/>
            </a:fontRef>
          </p:style>
        </p:sp>
        <p:sp>
          <p:nvSpPr>
            <p:cNvPr id="11" name="CuadroTexto 10">
              <a:extLst>
                <a:ext uri="{FF2B5EF4-FFF2-40B4-BE49-F238E27FC236}">
                  <a16:creationId xmlns:a16="http://schemas.microsoft.com/office/drawing/2014/main" id="{ACE2216F-200F-ECCD-0016-8A74C42E6A37}"/>
                </a:ext>
              </a:extLst>
            </p:cNvPr>
            <p:cNvSpPr txBox="1"/>
            <p:nvPr/>
          </p:nvSpPr>
          <p:spPr>
            <a:xfrm>
              <a:off x="898386" y="1221547"/>
              <a:ext cx="8302708"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Oferta de capacitación y profesionalización 2023</a:t>
              </a:r>
            </a:p>
          </p:txBody>
        </p:sp>
      </p:grpSp>
      <p:sp>
        <p:nvSpPr>
          <p:cNvPr id="12" name="CuadroTexto 11">
            <a:extLst>
              <a:ext uri="{FF2B5EF4-FFF2-40B4-BE49-F238E27FC236}">
                <a16:creationId xmlns:a16="http://schemas.microsoft.com/office/drawing/2014/main" id="{1DC3C053-972B-D6C2-0C8A-B8BFBDDB08E6}"/>
              </a:ext>
            </a:extLst>
          </p:cNvPr>
          <p:cNvSpPr txBox="1"/>
          <p:nvPr/>
        </p:nvSpPr>
        <p:spPr>
          <a:xfrm>
            <a:off x="-296228" y="5143782"/>
            <a:ext cx="8433786" cy="369332"/>
          </a:xfrm>
          <a:prstGeom prst="rect">
            <a:avLst/>
          </a:prstGeom>
          <a:noFill/>
        </p:spPr>
        <p:txBody>
          <a:bodyPr wrap="square">
            <a:spAutoFit/>
          </a:bodyPr>
          <a:lstStyle/>
          <a:p>
            <a:pPr lvl="1" algn="just" eaLnBrk="1" fontAlgn="auto" hangingPunct="1">
              <a:spcAft>
                <a:spcPts val="0"/>
              </a:spcAft>
              <a:defRPr/>
            </a:pPr>
            <a:r>
              <a:rPr lang="es-ES" dirty="0">
                <a:latin typeface="Century Gothic" panose="020B0502020202020204" pitchFamily="34" charset="0"/>
                <a:cs typeface="Arial" panose="020B0604020202020204" pitchFamily="34" charset="0"/>
                <a:hlinkClick r:id="rId2"/>
              </a:rPr>
              <a:t>https://www.infocdmx.org.mx/index.php/tutoriales.html</a:t>
            </a:r>
            <a:r>
              <a:rPr lang="es-ES" dirty="0">
                <a:latin typeface="Century Gothic" panose="020B0502020202020204" pitchFamily="34" charset="0"/>
                <a:cs typeface="Arial" panose="020B0604020202020204" pitchFamily="34" charset="0"/>
              </a:rPr>
              <a:t> </a:t>
            </a:r>
          </a:p>
        </p:txBody>
      </p:sp>
      <p:sp>
        <p:nvSpPr>
          <p:cNvPr id="3" name="CuadroTexto 2">
            <a:extLst>
              <a:ext uri="{FF2B5EF4-FFF2-40B4-BE49-F238E27FC236}">
                <a16:creationId xmlns:a16="http://schemas.microsoft.com/office/drawing/2014/main" id="{8991B792-7B61-0B05-C2BB-99212ACE93D7}"/>
              </a:ext>
            </a:extLst>
          </p:cNvPr>
          <p:cNvSpPr txBox="1"/>
          <p:nvPr/>
        </p:nvSpPr>
        <p:spPr>
          <a:xfrm>
            <a:off x="-244584" y="5616783"/>
            <a:ext cx="12184018" cy="584775"/>
          </a:xfrm>
          <a:prstGeom prst="rect">
            <a:avLst/>
          </a:prstGeom>
          <a:noFill/>
        </p:spPr>
        <p:txBody>
          <a:bodyPr wrap="square">
            <a:spAutoFit/>
          </a:bodyPr>
          <a:lstStyle/>
          <a:p>
            <a:pPr lvl="1" algn="just" eaLnBrk="1" fontAlgn="auto" hangingPunct="1">
              <a:spcAft>
                <a:spcPts val="0"/>
              </a:spcAft>
              <a:defRPr/>
            </a:pPr>
            <a:r>
              <a:rPr lang="es-MX" sz="1600" dirty="0">
                <a:solidFill>
                  <a:srgbClr val="000000"/>
                </a:solidFill>
                <a:effectLst/>
                <a:latin typeface="Arial" panose="020B0604020202020204" pitchFamily="34" charset="0"/>
                <a:ea typeface="Calibri" panose="020F0502020204030204" pitchFamily="34" charset="0"/>
              </a:rPr>
              <a:t>En el marco del convenio de colaboración qu</a:t>
            </a:r>
            <a:r>
              <a:rPr lang="es-MX" sz="1600" dirty="0">
                <a:solidFill>
                  <a:srgbClr val="000000"/>
                </a:solidFill>
                <a:latin typeface="Arial" panose="020B0604020202020204" pitchFamily="34" charset="0"/>
                <a:ea typeface="Calibri" panose="020F0502020204030204" pitchFamily="34" charset="0"/>
              </a:rPr>
              <a:t>e el INFOCDMX tiene con </a:t>
            </a:r>
            <a:r>
              <a:rPr lang="es-MX" sz="1600" dirty="0">
                <a:solidFill>
                  <a:srgbClr val="000000"/>
                </a:solidFill>
                <a:effectLst/>
                <a:latin typeface="Arial" panose="020B0604020202020204" pitchFamily="34" charset="0"/>
                <a:ea typeface="Calibri" panose="020F0502020204030204" pitchFamily="34" charset="0"/>
              </a:rPr>
              <a:t>la Secretaría de Pueblos y Barrios Originarios y Comunidades Indígenas Residentes de la Ciudad de México (SEPI), se llevó a cabo la traducción - interpretación del video. </a:t>
            </a:r>
            <a:endParaRPr lang="es-ES" sz="1600" dirty="0">
              <a:latin typeface="Century Gothic" panose="020B0502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3F112FEA-AA95-1713-2FC1-A1AAEB4A5E7A}"/>
              </a:ext>
            </a:extLst>
          </p:cNvPr>
          <p:cNvPicPr>
            <a:picLocks noChangeAspect="1"/>
          </p:cNvPicPr>
          <p:nvPr/>
        </p:nvPicPr>
        <p:blipFill rotWithShape="1">
          <a:blip r:embed="rId3"/>
          <a:srcRect l="12233" t="38059" r="55291" b="10549"/>
          <a:stretch/>
        </p:blipFill>
        <p:spPr>
          <a:xfrm>
            <a:off x="7292242" y="1826097"/>
            <a:ext cx="3959441" cy="3524436"/>
          </a:xfrm>
          <a:prstGeom prst="rect">
            <a:avLst/>
          </a:prstGeom>
        </p:spPr>
      </p:pic>
      <p:sp>
        <p:nvSpPr>
          <p:cNvPr id="8" name="CuadroTexto 7">
            <a:extLst>
              <a:ext uri="{FF2B5EF4-FFF2-40B4-BE49-F238E27FC236}">
                <a16:creationId xmlns:a16="http://schemas.microsoft.com/office/drawing/2014/main" id="{8F6DAEB1-B2A2-B963-8203-AB7FF42A95A7}"/>
              </a:ext>
            </a:extLst>
          </p:cNvPr>
          <p:cNvSpPr txBox="1"/>
          <p:nvPr/>
        </p:nvSpPr>
        <p:spPr>
          <a:xfrm>
            <a:off x="7183266" y="5347733"/>
            <a:ext cx="4177392" cy="261610"/>
          </a:xfrm>
          <a:prstGeom prst="rect">
            <a:avLst/>
          </a:prstGeom>
          <a:noFill/>
        </p:spPr>
        <p:txBody>
          <a:bodyPr wrap="square">
            <a:spAutoFit/>
          </a:bodyPr>
          <a:lstStyle/>
          <a:p>
            <a:pPr lvl="1" algn="just" eaLnBrk="1" fontAlgn="auto" hangingPunct="1">
              <a:spcAft>
                <a:spcPts val="0"/>
              </a:spcAft>
              <a:defRPr/>
            </a:pPr>
            <a:r>
              <a:rPr lang="es-MX" sz="1100" dirty="0">
                <a:solidFill>
                  <a:srgbClr val="000000"/>
                </a:solidFill>
                <a:effectLst/>
                <a:latin typeface="Arial" panose="020B0604020202020204" pitchFamily="34" charset="0"/>
                <a:ea typeface="Calibri" panose="020F0502020204030204" pitchFamily="34" charset="0"/>
              </a:rPr>
              <a:t>Fuente: Censo de Población y Vivienda. INEGI. 2020.</a:t>
            </a:r>
            <a:endParaRPr lang="es-ES" sz="1100" dirty="0">
              <a:latin typeface="Century Gothic" panose="020B050202020202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1B830E29-CD21-07A5-B77C-2A2213E18113}"/>
              </a:ext>
            </a:extLst>
          </p:cNvPr>
          <p:cNvPicPr>
            <a:picLocks noChangeAspect="1"/>
          </p:cNvPicPr>
          <p:nvPr/>
        </p:nvPicPr>
        <p:blipFill rotWithShape="1">
          <a:blip r:embed="rId4"/>
          <a:srcRect l="46176" t="20626" r="24418" b="73988"/>
          <a:stretch/>
        </p:blipFill>
        <p:spPr>
          <a:xfrm>
            <a:off x="7529569" y="1871204"/>
            <a:ext cx="3505375" cy="508202"/>
          </a:xfrm>
          <a:prstGeom prst="rect">
            <a:avLst/>
          </a:prstGeom>
        </p:spPr>
      </p:pic>
    </p:spTree>
    <p:extLst>
      <p:ext uri="{BB962C8B-B14F-4D97-AF65-F5344CB8AC3E}">
        <p14:creationId xmlns:p14="http://schemas.microsoft.com/office/powerpoint/2010/main" val="2339317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04887150-AAD7-4FF2-854D-27A4DBA94C68}"/>
              </a:ext>
            </a:extLst>
          </p:cNvPr>
          <p:cNvSpPr txBox="1"/>
          <p:nvPr/>
        </p:nvSpPr>
        <p:spPr>
          <a:xfrm>
            <a:off x="988970" y="3673579"/>
            <a:ext cx="5863390" cy="1976423"/>
          </a:xfrm>
          <a:prstGeom prst="rect">
            <a:avLst/>
          </a:prstGeom>
        </p:spPr>
        <p:txBody>
          <a:bodyPr vert="horz" lIns="91440" tIns="45720" rIns="91440" bIns="45720" rtlCol="0">
            <a:noAutofit/>
          </a:bodyPr>
          <a:lstStyle/>
          <a:p>
            <a:pPr lvl="0" algn="just"/>
            <a:endParaRPr lang="es-MX" dirty="0">
              <a:effectLst/>
              <a:latin typeface="Century Gothic" panose="020B0502020202020204" pitchFamily="34" charset="0"/>
            </a:endParaRPr>
          </a:p>
        </p:txBody>
      </p:sp>
      <p:graphicFrame>
        <p:nvGraphicFramePr>
          <p:cNvPr id="8" name="Diagrama 7">
            <a:extLst>
              <a:ext uri="{FF2B5EF4-FFF2-40B4-BE49-F238E27FC236}">
                <a16:creationId xmlns:a16="http://schemas.microsoft.com/office/drawing/2014/main" id="{E0C9B3ED-59CD-4CDE-B1A7-B0259F5D92FD}"/>
              </a:ext>
            </a:extLst>
          </p:cNvPr>
          <p:cNvGraphicFramePr/>
          <p:nvPr>
            <p:extLst>
              <p:ext uri="{D42A27DB-BD31-4B8C-83A1-F6EECF244321}">
                <p14:modId xmlns:p14="http://schemas.microsoft.com/office/powerpoint/2010/main" val="2112564572"/>
              </p:ext>
            </p:extLst>
          </p:nvPr>
        </p:nvGraphicFramePr>
        <p:xfrm>
          <a:off x="287219" y="2010949"/>
          <a:ext cx="3192828" cy="3786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BABD83ED-7DED-FEA5-DC42-5ACFC4BC59FD}"/>
              </a:ext>
            </a:extLst>
          </p:cNvPr>
          <p:cNvSpPr txBox="1"/>
          <p:nvPr/>
        </p:nvSpPr>
        <p:spPr>
          <a:xfrm>
            <a:off x="3397873" y="1272395"/>
            <a:ext cx="8108327" cy="4708981"/>
          </a:xfrm>
          <a:prstGeom prst="rect">
            <a:avLst/>
          </a:prstGeom>
          <a:noFill/>
        </p:spPr>
        <p:txBody>
          <a:bodyPr wrap="square">
            <a:spAutoFit/>
          </a:bodyPr>
          <a:lstStyle/>
          <a:p>
            <a:pPr lvl="1" algn="just" eaLnBrk="1" fontAlgn="auto" hangingPunct="1">
              <a:spcAft>
                <a:spcPts val="0"/>
              </a:spcAft>
              <a:defRPr/>
            </a:pPr>
            <a:endParaRPr lang="es-ES" sz="2000" dirty="0">
              <a:latin typeface="Century Gothic" panose="020B0502020202020204" pitchFamily="34" charset="0"/>
              <a:cs typeface="Arial" panose="020B0604020202020204" pitchFamily="34" charset="0"/>
            </a:endParaRPr>
          </a:p>
          <a:p>
            <a:pPr lvl="1" algn="just" eaLnBrk="1" fontAlgn="auto" hangingPunct="1">
              <a:spcAft>
                <a:spcPts val="0"/>
              </a:spcAf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Se realiza la convocatoria una vez al año y se envía a los Responsables de Capacitación de los sujetos obligados con la finalidad de que la difundan a interior de sus instituciones.</a:t>
            </a:r>
          </a:p>
          <a:p>
            <a:pPr lvl="1" algn="just" eaLnBrk="1" fontAlgn="auto" hangingPunct="1">
              <a:spcAft>
                <a:spcPts val="0"/>
              </a:spcAft>
              <a:buFont typeface="Wingdings" panose="05000000000000000000" pitchFamily="2" charset="2"/>
              <a:buChar char="ü"/>
              <a:defRPr/>
            </a:pPr>
            <a:endParaRPr lang="es-ES" sz="2000" dirty="0">
              <a:latin typeface="Century Gothic" panose="020B0502020202020204" pitchFamily="34" charset="0"/>
              <a:cs typeface="Arial" panose="020B0604020202020204" pitchFamily="34" charset="0"/>
            </a:endParaRPr>
          </a:p>
          <a:p>
            <a:pPr lvl="1" algn="just" eaLnBrk="1" fontAlgn="auto" hangingPunct="1">
              <a:spcAft>
                <a:spcPts val="0"/>
              </a:spcAf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El cupo es limitado</a:t>
            </a:r>
          </a:p>
          <a:p>
            <a:pPr lvl="1" algn="just" eaLnBrk="1" fontAlgn="auto" hangingPunct="1">
              <a:spcAft>
                <a:spcPts val="0"/>
              </a:spcAft>
              <a:buFont typeface="Wingdings" panose="05000000000000000000" pitchFamily="2" charset="2"/>
              <a:buChar char="ü"/>
              <a:defRPr/>
            </a:pPr>
            <a:endParaRPr lang="es-ES" sz="2000" dirty="0">
              <a:latin typeface="Century Gothic" panose="020B0502020202020204" pitchFamily="34" charset="0"/>
              <a:cs typeface="Arial" panose="020B0604020202020204" pitchFamily="34" charset="0"/>
            </a:endParaRPr>
          </a:p>
          <a:p>
            <a:pPr lvl="1" algn="just" eaLnBrk="1" fontAlgn="auto" hangingPunct="1">
              <a:spcAft>
                <a:spcPts val="0"/>
              </a:spcAf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Los requisitos de inscripción se establecen en la convocatoria.</a:t>
            </a:r>
          </a:p>
          <a:p>
            <a:pPr lvl="1" algn="just" eaLnBrk="1" fontAlgn="auto" hangingPunct="1">
              <a:spcAft>
                <a:spcPts val="0"/>
              </a:spcAft>
              <a:buFont typeface="Wingdings" panose="05000000000000000000" pitchFamily="2" charset="2"/>
              <a:buChar char="ü"/>
              <a:defRPr/>
            </a:pPr>
            <a:endParaRPr lang="es-ES" sz="2000" dirty="0">
              <a:latin typeface="Century Gothic" panose="020B0502020202020204" pitchFamily="34" charset="0"/>
              <a:cs typeface="Arial" panose="020B0604020202020204" pitchFamily="34" charset="0"/>
            </a:endParaRPr>
          </a:p>
          <a:p>
            <a:pPr lvl="1" algn="jus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Se da prioridad a las instituciones que no han participado en ediciones anteriores.</a:t>
            </a:r>
          </a:p>
          <a:p>
            <a:pPr lvl="1" algn="just">
              <a:buFont typeface="Wingdings" panose="05000000000000000000" pitchFamily="2" charset="2"/>
              <a:buChar char="ü"/>
              <a:defRPr/>
            </a:pPr>
            <a:endParaRPr lang="es-ES" sz="2000" dirty="0">
              <a:latin typeface="Century Gothic" panose="020B0502020202020204" pitchFamily="34" charset="0"/>
              <a:cs typeface="Arial" panose="020B0604020202020204" pitchFamily="34" charset="0"/>
            </a:endParaRPr>
          </a:p>
          <a:p>
            <a:pPr lvl="1" algn="jus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Se efectúa en el segundo semestre del año.</a:t>
            </a:r>
          </a:p>
          <a:p>
            <a:pPr lvl="1" algn="just" eaLnBrk="1" fontAlgn="auto" hangingPunct="1">
              <a:spcAft>
                <a:spcPts val="0"/>
              </a:spcAft>
              <a:buFont typeface="Wingdings" panose="05000000000000000000" pitchFamily="2" charset="2"/>
              <a:buChar char="ü"/>
              <a:defRPr/>
            </a:pPr>
            <a:endParaRPr lang="es-ES" sz="2000" dirty="0">
              <a:latin typeface="Century Gothic" panose="020B0502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1D2EE5F3-625E-C58F-53BF-79A185C91D53}"/>
              </a:ext>
            </a:extLst>
          </p:cNvPr>
          <p:cNvSpPr txBox="1"/>
          <p:nvPr/>
        </p:nvSpPr>
        <p:spPr>
          <a:xfrm>
            <a:off x="3997852" y="5857675"/>
            <a:ext cx="8433786" cy="461665"/>
          </a:xfrm>
          <a:prstGeom prst="rect">
            <a:avLst/>
          </a:prstGeom>
          <a:noFill/>
        </p:spPr>
        <p:txBody>
          <a:bodyPr wrap="square">
            <a:spAutoFit/>
          </a:bodyPr>
          <a:lstStyle/>
          <a:p>
            <a:pPr lvl="1" algn="just" eaLnBrk="1" fontAlgn="auto" hangingPunct="1">
              <a:spcAft>
                <a:spcPts val="0"/>
              </a:spcAft>
              <a:defRPr/>
            </a:pPr>
            <a:r>
              <a:rPr lang="es-MX" sz="2400" b="1" dirty="0">
                <a:latin typeface="Century Gothic" panose="020B0502020202020204" pitchFamily="34" charset="0"/>
                <a:cs typeface="Arial" panose="020B0604020202020204" pitchFamily="34" charset="0"/>
              </a:rPr>
              <a:t>Estamos buscando nuevas alianzas</a:t>
            </a:r>
            <a:endParaRPr lang="es-ES" sz="2400" b="1" dirty="0">
              <a:latin typeface="Century Gothic" panose="020B0502020202020204" pitchFamily="34" charset="0"/>
              <a:cs typeface="Arial" panose="020B0604020202020204" pitchFamily="34" charset="0"/>
            </a:endParaRPr>
          </a:p>
        </p:txBody>
      </p:sp>
      <p:grpSp>
        <p:nvGrpSpPr>
          <p:cNvPr id="13" name="Grupo 12">
            <a:extLst>
              <a:ext uri="{FF2B5EF4-FFF2-40B4-BE49-F238E27FC236}">
                <a16:creationId xmlns:a16="http://schemas.microsoft.com/office/drawing/2014/main" id="{49DD3BEA-F0BE-0202-C5B8-3F75475627E6}"/>
              </a:ext>
            </a:extLst>
          </p:cNvPr>
          <p:cNvGrpSpPr/>
          <p:nvPr/>
        </p:nvGrpSpPr>
        <p:grpSpPr>
          <a:xfrm>
            <a:off x="4329497" y="948829"/>
            <a:ext cx="7895772" cy="611018"/>
            <a:chOff x="898386" y="1221547"/>
            <a:chExt cx="8302709" cy="611018"/>
          </a:xfrm>
        </p:grpSpPr>
        <p:sp>
          <p:nvSpPr>
            <p:cNvPr id="15" name="Rectángulo 14">
              <a:extLst>
                <a:ext uri="{FF2B5EF4-FFF2-40B4-BE49-F238E27FC236}">
                  <a16:creationId xmlns:a16="http://schemas.microsoft.com/office/drawing/2014/main" id="{1FC4BA28-94AE-2827-0046-9EE537A9A96C}"/>
                </a:ext>
              </a:extLst>
            </p:cNvPr>
            <p:cNvSpPr/>
            <p:nvPr/>
          </p:nvSpPr>
          <p:spPr>
            <a:xfrm>
              <a:off x="898387" y="1221547"/>
              <a:ext cx="8302708" cy="611018"/>
            </a:xfrm>
            <a:prstGeom prst="rect">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3">
                <a:hueOff val="677650"/>
                <a:satOff val="25000"/>
                <a:lumOff val="-3676"/>
                <a:alphaOff val="0"/>
              </a:schemeClr>
            </a:effectRef>
            <a:fontRef idx="minor">
              <a:schemeClr val="lt1"/>
            </a:fontRef>
          </p:style>
        </p:sp>
        <p:sp>
          <p:nvSpPr>
            <p:cNvPr id="16" name="CuadroTexto 15">
              <a:extLst>
                <a:ext uri="{FF2B5EF4-FFF2-40B4-BE49-F238E27FC236}">
                  <a16:creationId xmlns:a16="http://schemas.microsoft.com/office/drawing/2014/main" id="{5A11E63D-1657-DFA1-6AA1-0045E58E1681}"/>
                </a:ext>
              </a:extLst>
            </p:cNvPr>
            <p:cNvSpPr txBox="1"/>
            <p:nvPr/>
          </p:nvSpPr>
          <p:spPr>
            <a:xfrm>
              <a:off x="898386" y="1221547"/>
              <a:ext cx="8302708"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Oferta de capacitación y profesionalización 2023</a:t>
              </a:r>
            </a:p>
          </p:txBody>
        </p:sp>
      </p:grpSp>
    </p:spTree>
    <p:extLst>
      <p:ext uri="{BB962C8B-B14F-4D97-AF65-F5344CB8AC3E}">
        <p14:creationId xmlns:p14="http://schemas.microsoft.com/office/powerpoint/2010/main" val="1883836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A37A39BF-5F61-40A2-915E-ED042CE9D9D1}"/>
              </a:ext>
            </a:extLst>
          </p:cNvPr>
          <p:cNvCxnSpPr>
            <a:cxnSpLocks/>
          </p:cNvCxnSpPr>
          <p:nvPr/>
        </p:nvCxnSpPr>
        <p:spPr>
          <a:xfrm>
            <a:off x="717309" y="1383542"/>
            <a:ext cx="10389423"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FC6CB1F8-EA6C-4154-8CDC-DEA2923AD2EC}"/>
              </a:ext>
            </a:extLst>
          </p:cNvPr>
          <p:cNvSpPr txBox="1"/>
          <p:nvPr/>
        </p:nvSpPr>
        <p:spPr>
          <a:xfrm>
            <a:off x="3090595" y="3189017"/>
            <a:ext cx="5642850" cy="1938992"/>
          </a:xfrm>
          <a:prstGeom prst="rect">
            <a:avLst/>
          </a:prstGeom>
          <a:noFill/>
        </p:spPr>
        <p:txBody>
          <a:bodyPr wrap="square" rtlCol="0">
            <a:spAutoFit/>
          </a:bodyPr>
          <a:lstStyle/>
          <a:p>
            <a:pPr algn="just"/>
            <a:r>
              <a:rPr lang="es-419" sz="2400" dirty="0">
                <a:latin typeface="Century Gothic" panose="020B0502020202020204" pitchFamily="34" charset="0"/>
              </a:rPr>
              <a:t>47 Responsables de Capacitación de igual número de sujetos obligados, obtuvieron el </a:t>
            </a:r>
            <a:r>
              <a:rPr lang="es-419" sz="2400" b="1" dirty="0">
                <a:solidFill>
                  <a:srgbClr val="AC75D5"/>
                </a:solidFill>
                <a:latin typeface="Century Gothic" panose="020B0502020202020204" pitchFamily="34" charset="0"/>
              </a:rPr>
              <a:t>Reconocimiento al Desempeño Sobresaliente “ReDes” 2022.</a:t>
            </a:r>
          </a:p>
        </p:txBody>
      </p:sp>
      <p:sp>
        <p:nvSpPr>
          <p:cNvPr id="8" name="CuadroTexto 7">
            <a:extLst>
              <a:ext uri="{FF2B5EF4-FFF2-40B4-BE49-F238E27FC236}">
                <a16:creationId xmlns:a16="http://schemas.microsoft.com/office/drawing/2014/main" id="{2EEFC79D-1353-43B8-811E-DCB67770F38C}"/>
              </a:ext>
            </a:extLst>
          </p:cNvPr>
          <p:cNvSpPr txBox="1"/>
          <p:nvPr/>
        </p:nvSpPr>
        <p:spPr>
          <a:xfrm>
            <a:off x="3646553" y="2053264"/>
            <a:ext cx="4530933" cy="861774"/>
          </a:xfrm>
          <a:prstGeom prst="rect">
            <a:avLst/>
          </a:prstGeom>
          <a:noFill/>
        </p:spPr>
        <p:txBody>
          <a:bodyPr wrap="square" rtlCol="0">
            <a:spAutoFit/>
          </a:bodyPr>
          <a:lstStyle/>
          <a:p>
            <a:pPr algn="just"/>
            <a:r>
              <a:rPr lang="es-419" sz="5000" dirty="0">
                <a:solidFill>
                  <a:schemeClr val="accent1">
                    <a:lumMod val="75000"/>
                  </a:schemeClr>
                </a:solidFill>
                <a:latin typeface="Harlow Solid Italic" panose="04030604020F02020D02" pitchFamily="82" charset="0"/>
                <a:cs typeface="Dreaming Outloud Pro" panose="020B0604020202020204" pitchFamily="66" charset="0"/>
              </a:rPr>
              <a:t>Felicitaciones</a:t>
            </a:r>
            <a:endParaRPr lang="es-419" sz="5000" b="1" dirty="0">
              <a:solidFill>
                <a:schemeClr val="accent1">
                  <a:lumMod val="75000"/>
                </a:schemeClr>
              </a:solidFill>
              <a:latin typeface="Harlow Solid Italic" panose="04030604020F02020D02" pitchFamily="82" charset="0"/>
              <a:cs typeface="Dreaming Outloud Pro" panose="020B0604020202020204" pitchFamily="66" charset="0"/>
            </a:endParaRPr>
          </a:p>
        </p:txBody>
      </p:sp>
      <p:pic>
        <p:nvPicPr>
          <p:cNvPr id="2" name="Picture 2" descr="FELICITACIONES A LOS COMPETIDORES – Academia de Natación Parque Central">
            <a:extLst>
              <a:ext uri="{FF2B5EF4-FFF2-40B4-BE49-F238E27FC236}">
                <a16:creationId xmlns:a16="http://schemas.microsoft.com/office/drawing/2014/main" id="{3CF0A698-FCB5-B0FA-0467-27528049C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7261" y="421360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8713E563-004A-9A3B-A6B9-AB978483544D}"/>
              </a:ext>
            </a:extLst>
          </p:cNvPr>
          <p:cNvPicPr>
            <a:picLocks noChangeAspect="1"/>
          </p:cNvPicPr>
          <p:nvPr/>
        </p:nvPicPr>
        <p:blipFill rotWithShape="1">
          <a:blip r:embed="rId3"/>
          <a:srcRect l="15438" t="6084" r="74441" b="76413"/>
          <a:stretch/>
        </p:blipFill>
        <p:spPr>
          <a:xfrm>
            <a:off x="648070" y="1584022"/>
            <a:ext cx="1233996" cy="1200330"/>
          </a:xfrm>
          <a:prstGeom prst="rect">
            <a:avLst/>
          </a:prstGeom>
        </p:spPr>
      </p:pic>
      <p:pic>
        <p:nvPicPr>
          <p:cNvPr id="9" name="Imagen 8">
            <a:extLst>
              <a:ext uri="{FF2B5EF4-FFF2-40B4-BE49-F238E27FC236}">
                <a16:creationId xmlns:a16="http://schemas.microsoft.com/office/drawing/2014/main" id="{A31C93F8-E022-8470-74D5-53FB5B22FA9B}"/>
              </a:ext>
            </a:extLst>
          </p:cNvPr>
          <p:cNvPicPr>
            <a:picLocks noChangeAspect="1"/>
          </p:cNvPicPr>
          <p:nvPr/>
        </p:nvPicPr>
        <p:blipFill rotWithShape="1">
          <a:blip r:embed="rId3"/>
          <a:srcRect l="73835" t="5826" r="15437" b="76902"/>
          <a:stretch/>
        </p:blipFill>
        <p:spPr>
          <a:xfrm>
            <a:off x="9428084" y="1599824"/>
            <a:ext cx="1307977" cy="1184528"/>
          </a:xfrm>
          <a:prstGeom prst="rect">
            <a:avLst/>
          </a:prstGeom>
        </p:spPr>
      </p:pic>
    </p:spTree>
    <p:extLst>
      <p:ext uri="{BB962C8B-B14F-4D97-AF65-F5344CB8AC3E}">
        <p14:creationId xmlns:p14="http://schemas.microsoft.com/office/powerpoint/2010/main" val="725535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04887150-AAD7-4FF2-854D-27A4DBA94C68}"/>
              </a:ext>
            </a:extLst>
          </p:cNvPr>
          <p:cNvSpPr txBox="1"/>
          <p:nvPr/>
        </p:nvSpPr>
        <p:spPr>
          <a:xfrm>
            <a:off x="988970" y="3673579"/>
            <a:ext cx="5863390" cy="1976423"/>
          </a:xfrm>
          <a:prstGeom prst="rect">
            <a:avLst/>
          </a:prstGeom>
        </p:spPr>
        <p:txBody>
          <a:bodyPr vert="horz" lIns="91440" tIns="45720" rIns="91440" bIns="45720" rtlCol="0">
            <a:noAutofit/>
          </a:bodyPr>
          <a:lstStyle/>
          <a:p>
            <a:pPr lvl="0" algn="just"/>
            <a:endParaRPr lang="es-MX" dirty="0">
              <a:effectLst/>
              <a:latin typeface="Century Gothic" panose="020B0502020202020204" pitchFamily="34" charset="0"/>
            </a:endParaRPr>
          </a:p>
        </p:txBody>
      </p:sp>
      <p:grpSp>
        <p:nvGrpSpPr>
          <p:cNvPr id="7" name="Grupo 6">
            <a:extLst>
              <a:ext uri="{FF2B5EF4-FFF2-40B4-BE49-F238E27FC236}">
                <a16:creationId xmlns:a16="http://schemas.microsoft.com/office/drawing/2014/main" id="{F5BC093D-EF70-3241-50A6-102C09A9FEEC}"/>
              </a:ext>
            </a:extLst>
          </p:cNvPr>
          <p:cNvGrpSpPr/>
          <p:nvPr/>
        </p:nvGrpSpPr>
        <p:grpSpPr>
          <a:xfrm>
            <a:off x="4329497" y="948829"/>
            <a:ext cx="7895772" cy="611018"/>
            <a:chOff x="898386" y="1221547"/>
            <a:chExt cx="8302709" cy="611018"/>
          </a:xfrm>
        </p:grpSpPr>
        <p:sp>
          <p:nvSpPr>
            <p:cNvPr id="8" name="Rectángulo 7">
              <a:extLst>
                <a:ext uri="{FF2B5EF4-FFF2-40B4-BE49-F238E27FC236}">
                  <a16:creationId xmlns:a16="http://schemas.microsoft.com/office/drawing/2014/main" id="{3ECF427A-6AEC-BFB2-A50C-A6151635078A}"/>
                </a:ext>
              </a:extLst>
            </p:cNvPr>
            <p:cNvSpPr/>
            <p:nvPr/>
          </p:nvSpPr>
          <p:spPr>
            <a:xfrm>
              <a:off x="898387" y="1221547"/>
              <a:ext cx="8302708" cy="611018"/>
            </a:xfrm>
            <a:prstGeom prst="rect">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3">
                <a:hueOff val="677650"/>
                <a:satOff val="25000"/>
                <a:lumOff val="-3676"/>
                <a:alphaOff val="0"/>
              </a:schemeClr>
            </a:effectRef>
            <a:fontRef idx="minor">
              <a:schemeClr val="lt1"/>
            </a:fontRef>
          </p:style>
        </p:sp>
        <p:sp>
          <p:nvSpPr>
            <p:cNvPr id="11" name="CuadroTexto 10">
              <a:extLst>
                <a:ext uri="{FF2B5EF4-FFF2-40B4-BE49-F238E27FC236}">
                  <a16:creationId xmlns:a16="http://schemas.microsoft.com/office/drawing/2014/main" id="{FCBCECED-C7EC-F59A-1DD4-04669D7E869C}"/>
                </a:ext>
              </a:extLst>
            </p:cNvPr>
            <p:cNvSpPr txBox="1"/>
            <p:nvPr/>
          </p:nvSpPr>
          <p:spPr>
            <a:xfrm>
              <a:off x="898386" y="1221547"/>
              <a:ext cx="8302708"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Oferta de capacitación y profesionalización 2023</a:t>
              </a:r>
            </a:p>
          </p:txBody>
        </p:sp>
      </p:grpSp>
      <p:pic>
        <p:nvPicPr>
          <p:cNvPr id="1026" name="Picture 2" descr="Vector gratuito personas planas orgánicas en formación empresarial.">
            <a:extLst>
              <a:ext uri="{FF2B5EF4-FFF2-40B4-BE49-F238E27FC236}">
                <a16:creationId xmlns:a16="http://schemas.microsoft.com/office/drawing/2014/main" id="{77E02FA5-8069-6D0A-945F-EF0151EE0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080" y="4492101"/>
            <a:ext cx="4648984" cy="180762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BABD83ED-7DED-FEA5-DC42-5ACFC4BC59FD}"/>
              </a:ext>
            </a:extLst>
          </p:cNvPr>
          <p:cNvSpPr txBox="1"/>
          <p:nvPr/>
        </p:nvSpPr>
        <p:spPr>
          <a:xfrm>
            <a:off x="3284738" y="1723226"/>
            <a:ext cx="8183009" cy="1692771"/>
          </a:xfrm>
          <a:prstGeom prst="rect">
            <a:avLst/>
          </a:prstGeom>
          <a:noFill/>
        </p:spPr>
        <p:txBody>
          <a:bodyPr wrap="square">
            <a:spAutoFit/>
          </a:bodyPr>
          <a:lstStyle/>
          <a:p>
            <a:pPr lvl="1" algn="just" eaLnBrk="1" fontAlgn="auto" hangingPunct="1">
              <a:spcAft>
                <a:spcPts val="0"/>
              </a:spcAf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Se invita a los responsables de capacitación a identificar si en su institución existe alguna persona instructora, puedes acceder a </a:t>
            </a:r>
            <a:r>
              <a:rPr lang="es-ES" sz="2000" b="1" dirty="0">
                <a:latin typeface="Century Gothic" panose="020B0502020202020204" pitchFamily="34" charset="0"/>
                <a:cs typeface="Arial" panose="020B0604020202020204" pitchFamily="34" charset="0"/>
              </a:rPr>
              <a:t>CAVA Reportes </a:t>
            </a:r>
            <a:r>
              <a:rPr lang="es-ES" sz="2000" dirty="0">
                <a:latin typeface="Century Gothic" panose="020B0502020202020204" pitchFamily="34" charset="0"/>
                <a:cs typeface="Arial" panose="020B0604020202020204" pitchFamily="34" charset="0"/>
              </a:rPr>
              <a:t>para verificar los nombres de las personas que tienen esta cualidad.</a:t>
            </a:r>
          </a:p>
          <a:p>
            <a:pPr lvl="1" algn="just" eaLnBrk="1" fontAlgn="auto" hangingPunct="1">
              <a:spcAft>
                <a:spcPts val="0"/>
              </a:spcAft>
              <a:buFont typeface="Wingdings" panose="05000000000000000000" pitchFamily="2" charset="2"/>
              <a:buChar char="ü"/>
              <a:defRPr/>
            </a:pPr>
            <a:endParaRPr lang="es-ES" sz="2400" dirty="0">
              <a:latin typeface="Century Gothic" panose="020B0502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1EC80407-03A9-6507-B518-373A7AEC0FE0}"/>
              </a:ext>
            </a:extLst>
          </p:cNvPr>
          <p:cNvSpPr txBox="1"/>
          <p:nvPr/>
        </p:nvSpPr>
        <p:spPr>
          <a:xfrm>
            <a:off x="3308237" y="3107664"/>
            <a:ext cx="8090691" cy="1323439"/>
          </a:xfrm>
          <a:prstGeom prst="rect">
            <a:avLst/>
          </a:prstGeom>
          <a:noFill/>
        </p:spPr>
        <p:txBody>
          <a:bodyPr wrap="square">
            <a:spAutoFit/>
          </a:bodyPr>
          <a:lstStyle/>
          <a:p>
            <a:pPr lvl="1" algn="just" eaLnBrk="1" fontAlgn="auto" hangingPunct="1">
              <a:spcAft>
                <a:spcPts val="0"/>
              </a:spcAf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La Dirección de Capacitación les proporciona las presentaciones y los acompaña en todo el proceso. </a:t>
            </a:r>
          </a:p>
          <a:p>
            <a:pPr lvl="1" algn="just" eaLnBrk="1" fontAlgn="auto" hangingPunct="1">
              <a:spcAft>
                <a:spcPts val="0"/>
              </a:spcAft>
              <a:buFont typeface="Wingdings" panose="05000000000000000000" pitchFamily="2" charset="2"/>
              <a:buChar char="ü"/>
              <a:defRPr/>
            </a:pPr>
            <a:endParaRPr lang="es-ES" sz="2000" dirty="0">
              <a:latin typeface="Century Gothic" panose="020B0502020202020204" pitchFamily="34" charset="0"/>
              <a:cs typeface="Arial" panose="020B0604020202020204" pitchFamily="34" charset="0"/>
            </a:endParaRPr>
          </a:p>
          <a:p>
            <a:pPr lvl="1" algn="just" eaLnBrk="1" fontAlgn="auto" hangingPunct="1">
              <a:spcAft>
                <a:spcPts val="0"/>
              </a:spcAft>
              <a:buFont typeface="Wingdings" panose="05000000000000000000" pitchFamily="2" charset="2"/>
              <a:buChar char="ü"/>
              <a:defRPr/>
            </a:pPr>
            <a:r>
              <a:rPr lang="es-ES" sz="2000" dirty="0">
                <a:latin typeface="Century Gothic" panose="020B0502020202020204" pitchFamily="34" charset="0"/>
                <a:cs typeface="Arial" panose="020B0604020202020204" pitchFamily="34" charset="0"/>
              </a:rPr>
              <a:t>Enviar correo a </a:t>
            </a:r>
            <a:r>
              <a:rPr lang="es-ES" sz="2000" dirty="0">
                <a:latin typeface="Century Gothic" panose="020B0502020202020204" pitchFamily="34" charset="0"/>
                <a:cs typeface="Arial" panose="020B0604020202020204" pitchFamily="34" charset="0"/>
                <a:hlinkClick r:id="rId3"/>
              </a:rPr>
              <a:t>capacitacion@infocdmx.org.mx</a:t>
            </a:r>
            <a:r>
              <a:rPr lang="es-ES" sz="2000" dirty="0">
                <a:latin typeface="Century Gothic" panose="020B0502020202020204" pitchFamily="34" charset="0"/>
                <a:cs typeface="Arial" panose="020B0604020202020204" pitchFamily="34" charset="0"/>
              </a:rPr>
              <a:t>  </a:t>
            </a:r>
          </a:p>
        </p:txBody>
      </p:sp>
      <p:graphicFrame>
        <p:nvGraphicFramePr>
          <p:cNvPr id="5" name="Diagrama 4">
            <a:extLst>
              <a:ext uri="{FF2B5EF4-FFF2-40B4-BE49-F238E27FC236}">
                <a16:creationId xmlns:a16="http://schemas.microsoft.com/office/drawing/2014/main" id="{90424CC5-197D-E64C-6C6D-09A53C469856}"/>
              </a:ext>
            </a:extLst>
          </p:cNvPr>
          <p:cNvGraphicFramePr/>
          <p:nvPr>
            <p:extLst>
              <p:ext uri="{D42A27DB-BD31-4B8C-83A1-F6EECF244321}">
                <p14:modId xmlns:p14="http://schemas.microsoft.com/office/powerpoint/2010/main" val="350757932"/>
              </p:ext>
            </p:extLst>
          </p:nvPr>
        </p:nvGraphicFramePr>
        <p:xfrm>
          <a:off x="189572" y="1723226"/>
          <a:ext cx="3510334" cy="3717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upo 5">
            <a:extLst>
              <a:ext uri="{FF2B5EF4-FFF2-40B4-BE49-F238E27FC236}">
                <a16:creationId xmlns:a16="http://schemas.microsoft.com/office/drawing/2014/main" id="{5D306BFF-13B6-088C-DF9F-4CFA4E9233EF}"/>
              </a:ext>
            </a:extLst>
          </p:cNvPr>
          <p:cNvGrpSpPr/>
          <p:nvPr/>
        </p:nvGrpSpPr>
        <p:grpSpPr>
          <a:xfrm>
            <a:off x="189572" y="1756078"/>
            <a:ext cx="3510334" cy="813533"/>
            <a:chOff x="28722" y="-397915"/>
            <a:chExt cx="3510334" cy="813533"/>
          </a:xfrm>
        </p:grpSpPr>
        <p:sp>
          <p:nvSpPr>
            <p:cNvPr id="9" name="Rectángulo 8">
              <a:extLst>
                <a:ext uri="{FF2B5EF4-FFF2-40B4-BE49-F238E27FC236}">
                  <a16:creationId xmlns:a16="http://schemas.microsoft.com/office/drawing/2014/main" id="{CCAA8947-D00C-B733-F552-605E2D7C2190}"/>
                </a:ext>
              </a:extLst>
            </p:cNvPr>
            <p:cNvSpPr/>
            <p:nvPr/>
          </p:nvSpPr>
          <p:spPr>
            <a:xfrm>
              <a:off x="28722" y="-397915"/>
              <a:ext cx="3510334" cy="813533"/>
            </a:xfrm>
            <a:prstGeom prst="rect">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CuadroTexto 9">
              <a:extLst>
                <a:ext uri="{FF2B5EF4-FFF2-40B4-BE49-F238E27FC236}">
                  <a16:creationId xmlns:a16="http://schemas.microsoft.com/office/drawing/2014/main" id="{0B0550F5-EA2A-4E23-1842-0847D6D9CFAB}"/>
                </a:ext>
              </a:extLst>
            </p:cNvPr>
            <p:cNvSpPr txBox="1"/>
            <p:nvPr/>
          </p:nvSpPr>
          <p:spPr>
            <a:xfrm>
              <a:off x="28722" y="-397915"/>
              <a:ext cx="3510334" cy="813533"/>
            </a:xfrm>
            <a:prstGeom prst="rect">
              <a:avLst/>
            </a:prstGeom>
            <a:solidFill>
              <a:schemeClr val="accent6">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MX" sz="2800" b="1" kern="1200" dirty="0">
                  <a:latin typeface="Century Gothic" panose="020B0502020202020204" pitchFamily="34" charset="0"/>
                </a:rPr>
                <a:t>Efecto multiplicador</a:t>
              </a:r>
            </a:p>
          </p:txBody>
        </p:sp>
      </p:grpSp>
    </p:spTree>
    <p:extLst>
      <p:ext uri="{BB962C8B-B14F-4D97-AF65-F5344CB8AC3E}">
        <p14:creationId xmlns:p14="http://schemas.microsoft.com/office/powerpoint/2010/main" val="870492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First slide">
            <a:extLst>
              <a:ext uri="{FF2B5EF4-FFF2-40B4-BE49-F238E27FC236}">
                <a16:creationId xmlns:a16="http://schemas.microsoft.com/office/drawing/2014/main" id="{E4877E35-E6A7-4B02-8439-0F84D9272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8287" y="2273743"/>
            <a:ext cx="2711207" cy="195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086A1EBE-616B-47B1-BDD1-1F51ED7D238E}"/>
              </a:ext>
            </a:extLst>
          </p:cNvPr>
          <p:cNvSpPr txBox="1"/>
          <p:nvPr/>
        </p:nvSpPr>
        <p:spPr>
          <a:xfrm>
            <a:off x="484742" y="1034958"/>
            <a:ext cx="3649825" cy="6463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sz="3600" dirty="0">
                <a:solidFill>
                  <a:srgbClr val="7030A0"/>
                </a:solidFill>
              </a:rPr>
              <a:t>CAVA Reportes</a:t>
            </a:r>
          </a:p>
        </p:txBody>
      </p:sp>
      <p:sp>
        <p:nvSpPr>
          <p:cNvPr id="9" name="CuadroTexto 8">
            <a:extLst>
              <a:ext uri="{FF2B5EF4-FFF2-40B4-BE49-F238E27FC236}">
                <a16:creationId xmlns:a16="http://schemas.microsoft.com/office/drawing/2014/main" id="{25150B15-85BC-45FA-AFFF-A452C0E123E6}"/>
              </a:ext>
            </a:extLst>
          </p:cNvPr>
          <p:cNvSpPr txBox="1"/>
          <p:nvPr/>
        </p:nvSpPr>
        <p:spPr>
          <a:xfrm>
            <a:off x="550416" y="1620329"/>
            <a:ext cx="10485077" cy="646331"/>
          </a:xfrm>
          <a:prstGeom prst="rect">
            <a:avLst/>
          </a:prstGeom>
          <a:noFill/>
        </p:spPr>
        <p:txBody>
          <a:bodyPr wrap="square">
            <a:spAutoFit/>
          </a:bodyPr>
          <a:lstStyle/>
          <a:p>
            <a:pPr algn="just"/>
            <a:r>
              <a:rPr lang="es-ES" dirty="0">
                <a:latin typeface="Century Gothic" panose="020B0502020202020204" pitchFamily="34" charset="0"/>
                <a:cs typeface="Arial" panose="020B0604020202020204" pitchFamily="34" charset="0"/>
              </a:rPr>
              <a:t>Es una plataforma complementaria a CAVAINFO, disponible en la siguiente liga:  </a:t>
            </a:r>
            <a:r>
              <a:rPr lang="es-ES" dirty="0">
                <a:latin typeface="Century Gothic" panose="020B0502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https://cava.infocdmx.org.mx/reports/login.php</a:t>
            </a:r>
            <a:r>
              <a:rPr lang="es-ES" dirty="0">
                <a:latin typeface="Century Gothic" panose="020B0502020202020204" pitchFamily="34" charset="0"/>
                <a:cs typeface="Arial" panose="020B0604020202020204" pitchFamily="34" charset="0"/>
              </a:rPr>
              <a:t>  </a:t>
            </a:r>
            <a:endParaRPr lang="es-MX" dirty="0">
              <a:latin typeface="Century Gothic" panose="020B0502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1385BD05-B26B-4F2D-A4DB-2712CEA026EC}"/>
              </a:ext>
            </a:extLst>
          </p:cNvPr>
          <p:cNvSpPr txBox="1"/>
          <p:nvPr/>
        </p:nvSpPr>
        <p:spPr>
          <a:xfrm>
            <a:off x="550416" y="2319463"/>
            <a:ext cx="8385353" cy="2031325"/>
          </a:xfrm>
          <a:prstGeom prst="rect">
            <a:avLst/>
          </a:prstGeom>
          <a:noFill/>
        </p:spPr>
        <p:txBody>
          <a:bodyPr wrap="square">
            <a:spAutoFit/>
          </a:bodyPr>
          <a:lstStyle/>
          <a:p>
            <a:pPr algn="just"/>
            <a:r>
              <a:rPr lang="es-ES" dirty="0">
                <a:latin typeface="Century Gothic" panose="020B0502020202020204" pitchFamily="34" charset="0"/>
                <a:cs typeface="Arial" panose="020B0604020202020204" pitchFamily="34" charset="0"/>
              </a:rPr>
              <a:t>La persona Responsable de Capacitación puede acceder a diversos reportes relacionados con estadísticas de los servidores públicos de su sujeto obligado que hayan tomado algún curso de capacitación a través de la plataforma CAVA INFO. </a:t>
            </a:r>
            <a:endParaRPr lang="es-MX" dirty="0">
              <a:latin typeface="Century Gothic" panose="020B0502020202020204" pitchFamily="34" charset="0"/>
              <a:cs typeface="Arial" panose="020B0604020202020204" pitchFamily="34" charset="0"/>
            </a:endParaRPr>
          </a:p>
          <a:p>
            <a:pPr marL="342900" lvl="0" indent="-342900" algn="just">
              <a:buFont typeface="+mj-lt"/>
              <a:buAutoNum type="arabicPeriod"/>
              <a:tabLst>
                <a:tab pos="457200" algn="l"/>
              </a:tabLst>
            </a:pPr>
            <a:r>
              <a:rPr lang="es-MX" dirty="0">
                <a:latin typeface="Century Gothic" panose="020B0502020202020204" pitchFamily="34" charset="0"/>
                <a:cs typeface="Arial" panose="020B0604020202020204" pitchFamily="34" charset="0"/>
              </a:rPr>
              <a:t>Reporte de cursos por sujeto obligado  </a:t>
            </a:r>
          </a:p>
          <a:p>
            <a:pPr marL="342900" lvl="0" indent="-342900" algn="just">
              <a:buFont typeface="+mj-lt"/>
              <a:buAutoNum type="arabicPeriod"/>
              <a:tabLst>
                <a:tab pos="457200" algn="l"/>
              </a:tabLst>
            </a:pPr>
            <a:r>
              <a:rPr lang="es-ES" dirty="0">
                <a:latin typeface="Century Gothic" panose="020B0502020202020204" pitchFamily="34" charset="0"/>
                <a:cs typeface="Arial" panose="020B0604020202020204" pitchFamily="34" charset="0"/>
              </a:rPr>
              <a:t>Reporte por tipo o modalidad de cursos   </a:t>
            </a:r>
            <a:r>
              <a:rPr lang="es-MX" dirty="0">
                <a:latin typeface="Century Gothic" panose="020B0502020202020204" pitchFamily="34" charset="0"/>
                <a:cs typeface="Arial" panose="020B0604020202020204" pitchFamily="34" charset="0"/>
              </a:rPr>
              <a:t>   </a:t>
            </a:r>
          </a:p>
          <a:p>
            <a:pPr marL="342900" lvl="0" indent="-342900" algn="just">
              <a:buFont typeface="+mj-lt"/>
              <a:buAutoNum type="arabicPeriod"/>
              <a:tabLst>
                <a:tab pos="457200" algn="l"/>
              </a:tabLst>
            </a:pPr>
            <a:r>
              <a:rPr lang="es-ES" dirty="0">
                <a:latin typeface="Century Gothic" panose="020B0502020202020204" pitchFamily="34" charset="0"/>
                <a:cs typeface="Arial" panose="020B0604020202020204" pitchFamily="34" charset="0"/>
              </a:rPr>
              <a:t>Reporte de asistencia a cursos</a:t>
            </a:r>
            <a:r>
              <a:rPr lang="es-MX" dirty="0">
                <a:latin typeface="Century Gothic" panose="020B0502020202020204" pitchFamily="34" charset="0"/>
                <a:cs typeface="Arial" panose="020B0604020202020204" pitchFamily="34" charset="0"/>
              </a:rPr>
              <a:t> </a:t>
            </a:r>
          </a:p>
        </p:txBody>
      </p:sp>
      <p:sp>
        <p:nvSpPr>
          <p:cNvPr id="11" name="CuadroTexto 10">
            <a:extLst>
              <a:ext uri="{FF2B5EF4-FFF2-40B4-BE49-F238E27FC236}">
                <a16:creationId xmlns:a16="http://schemas.microsoft.com/office/drawing/2014/main" id="{9F8B7AAD-10DE-4B77-BA95-994DA79D62DD}"/>
              </a:ext>
            </a:extLst>
          </p:cNvPr>
          <p:cNvSpPr txBox="1"/>
          <p:nvPr/>
        </p:nvSpPr>
        <p:spPr>
          <a:xfrm>
            <a:off x="550416" y="4403309"/>
            <a:ext cx="10485077" cy="1877437"/>
          </a:xfrm>
          <a:prstGeom prst="rect">
            <a:avLst/>
          </a:prstGeom>
          <a:noFill/>
        </p:spPr>
        <p:txBody>
          <a:bodyPr wrap="square">
            <a:spAutoFit/>
          </a:bodyPr>
          <a:lstStyle/>
          <a:p>
            <a:pPr algn="just"/>
            <a:r>
              <a:rPr lang="es-ES" dirty="0">
                <a:solidFill>
                  <a:srgbClr val="000000"/>
                </a:solidFill>
                <a:effectLst/>
                <a:latin typeface="Century Gothic" panose="020B0502020202020204" pitchFamily="34" charset="0"/>
                <a:ea typeface="Calibri" panose="020F0502020204030204" pitchFamily="34" charset="0"/>
              </a:rPr>
              <a:t>Para acceder a esta plataforma, se requiere contar con clave de acceso (usuario y contraseña), misma que se envía a las personas Responsables de Capacitación. En caso de alguna duda, enviar mensaje al correo </a:t>
            </a:r>
            <a:r>
              <a:rPr lang="es-ES" dirty="0">
                <a:solidFill>
                  <a:srgbClr val="000000"/>
                </a:solidFill>
                <a:effectLst/>
                <a:latin typeface="Century Gothic" panose="020B0502020202020204" pitchFamily="34" charset="0"/>
                <a:ea typeface="Calibri" panose="020F0502020204030204" pitchFamily="34" charset="0"/>
                <a:hlinkClick r:id="rId5"/>
              </a:rPr>
              <a:t>capacitacion@infocdmx.org.mx</a:t>
            </a:r>
            <a:r>
              <a:rPr lang="es-ES" dirty="0">
                <a:solidFill>
                  <a:srgbClr val="000000"/>
                </a:solidFill>
                <a:effectLst/>
                <a:latin typeface="Century Gothic" panose="020B0502020202020204" pitchFamily="34" charset="0"/>
                <a:ea typeface="Calibri" panose="020F0502020204030204" pitchFamily="34" charset="0"/>
              </a:rPr>
              <a:t> </a:t>
            </a:r>
            <a:endParaRPr lang="es-MX" dirty="0">
              <a:effectLst/>
              <a:latin typeface="Century Gothic" panose="020B0502020202020204" pitchFamily="34" charset="0"/>
              <a:ea typeface="Calibri" panose="020F0502020204030204" pitchFamily="34" charset="0"/>
            </a:endParaRPr>
          </a:p>
          <a:p>
            <a:pPr algn="just"/>
            <a:endParaRPr lang="es-MX" sz="800" dirty="0">
              <a:effectLst/>
              <a:latin typeface="Calibri" panose="020F0502020204030204" pitchFamily="34" charset="0"/>
              <a:ea typeface="Calibri" panose="020F0502020204030204" pitchFamily="34" charset="0"/>
            </a:endParaRPr>
          </a:p>
          <a:p>
            <a:pPr algn="just"/>
            <a:r>
              <a:rPr lang="es-ES" dirty="0">
                <a:solidFill>
                  <a:srgbClr val="000000"/>
                </a:solidFill>
                <a:effectLst/>
                <a:latin typeface="Century Gothic" panose="020B0502020202020204" pitchFamily="34" charset="0"/>
                <a:ea typeface="Calibri" panose="020F0502020204030204" pitchFamily="34" charset="0"/>
              </a:rPr>
              <a:t>Se cuenta con la “</a:t>
            </a:r>
            <a:r>
              <a:rPr lang="es-ES" b="1" i="1" dirty="0">
                <a:solidFill>
                  <a:srgbClr val="000000"/>
                </a:solidFill>
                <a:effectLst/>
                <a:latin typeface="Century Gothic" panose="020B0502020202020204" pitchFamily="34" charset="0"/>
                <a:ea typeface="Calibri" panose="020F0502020204030204" pitchFamily="34" charset="0"/>
              </a:rPr>
              <a:t>Guía para el Uso de la Plataforma CAVA Reportes”</a:t>
            </a:r>
            <a:r>
              <a:rPr lang="es-ES" dirty="0">
                <a:solidFill>
                  <a:srgbClr val="000000"/>
                </a:solidFill>
                <a:effectLst/>
                <a:latin typeface="Century Gothic" panose="020B0502020202020204" pitchFamily="34" charset="0"/>
                <a:ea typeface="Calibri" panose="020F0502020204030204" pitchFamily="34" charset="0"/>
              </a:rPr>
              <a:t>, con el fin de que pueda ser de utilidad para conocer el manejo de la misma. </a:t>
            </a:r>
            <a:endParaRPr lang="es-MX" dirty="0">
              <a:effectLst/>
              <a:latin typeface="Century Gothic" panose="020B0502020202020204" pitchFamily="34" charset="0"/>
              <a:ea typeface="Calibri" panose="020F0502020204030204" pitchFamily="34" charset="0"/>
            </a:endParaRPr>
          </a:p>
          <a:p>
            <a:pPr lvl="1" algn="just" eaLnBrk="1" fontAlgn="auto" hangingPunct="1">
              <a:spcAft>
                <a:spcPts val="0"/>
              </a:spcAft>
              <a:defRPr/>
            </a:pPr>
            <a:endParaRPr lang="es-ES" dirty="0">
              <a:latin typeface="Century Gothic" panose="020B0502020202020204" pitchFamily="34" charset="0"/>
              <a:cs typeface="Arial" panose="020B0604020202020204" pitchFamily="34" charset="0"/>
            </a:endParaRPr>
          </a:p>
        </p:txBody>
      </p:sp>
      <p:grpSp>
        <p:nvGrpSpPr>
          <p:cNvPr id="3" name="Grupo 2">
            <a:extLst>
              <a:ext uri="{FF2B5EF4-FFF2-40B4-BE49-F238E27FC236}">
                <a16:creationId xmlns:a16="http://schemas.microsoft.com/office/drawing/2014/main" id="{4A6D33F3-3191-1AA6-9690-AD9AA0A2883E}"/>
              </a:ext>
            </a:extLst>
          </p:cNvPr>
          <p:cNvGrpSpPr/>
          <p:nvPr/>
        </p:nvGrpSpPr>
        <p:grpSpPr>
          <a:xfrm>
            <a:off x="4329497" y="948829"/>
            <a:ext cx="7895772" cy="611018"/>
            <a:chOff x="898386" y="1221547"/>
            <a:chExt cx="8302709" cy="611018"/>
          </a:xfrm>
        </p:grpSpPr>
        <p:sp>
          <p:nvSpPr>
            <p:cNvPr id="4" name="Rectángulo 3">
              <a:extLst>
                <a:ext uri="{FF2B5EF4-FFF2-40B4-BE49-F238E27FC236}">
                  <a16:creationId xmlns:a16="http://schemas.microsoft.com/office/drawing/2014/main" id="{FE21C12E-CB7C-5692-A301-12C0F99238F9}"/>
                </a:ext>
              </a:extLst>
            </p:cNvPr>
            <p:cNvSpPr/>
            <p:nvPr/>
          </p:nvSpPr>
          <p:spPr>
            <a:xfrm>
              <a:off x="898387" y="1221547"/>
              <a:ext cx="8302708" cy="611018"/>
            </a:xfrm>
            <a:prstGeom prst="rect">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3">
                <a:hueOff val="677650"/>
                <a:satOff val="25000"/>
                <a:lumOff val="-3676"/>
                <a:alphaOff val="0"/>
              </a:schemeClr>
            </a:effectRef>
            <a:fontRef idx="minor">
              <a:schemeClr val="lt1"/>
            </a:fontRef>
          </p:style>
        </p:sp>
        <p:sp>
          <p:nvSpPr>
            <p:cNvPr id="7" name="CuadroTexto 6">
              <a:extLst>
                <a:ext uri="{FF2B5EF4-FFF2-40B4-BE49-F238E27FC236}">
                  <a16:creationId xmlns:a16="http://schemas.microsoft.com/office/drawing/2014/main" id="{E1552F91-A418-0724-FD67-0CDF69894855}"/>
                </a:ext>
              </a:extLst>
            </p:cNvPr>
            <p:cNvSpPr txBox="1"/>
            <p:nvPr/>
          </p:nvSpPr>
          <p:spPr>
            <a:xfrm>
              <a:off x="898386" y="1221547"/>
              <a:ext cx="8302708"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Oferta de capacitación y profesionalización 2023</a:t>
              </a:r>
            </a:p>
          </p:txBody>
        </p:sp>
      </p:grpSp>
    </p:spTree>
    <p:extLst>
      <p:ext uri="{BB962C8B-B14F-4D97-AF65-F5344CB8AC3E}">
        <p14:creationId xmlns:p14="http://schemas.microsoft.com/office/powerpoint/2010/main" val="1446318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0C9FA065-C8AE-4FCD-A93D-52EA1015578E}"/>
              </a:ext>
            </a:extLst>
          </p:cNvPr>
          <p:cNvPicPr/>
          <p:nvPr/>
        </p:nvPicPr>
        <p:blipFill rotWithShape="1">
          <a:blip r:embed="rId2">
            <a:extLst>
              <a:ext uri="{28A0092B-C50C-407E-A947-70E740481C1C}">
                <a14:useLocalDpi xmlns:a14="http://schemas.microsoft.com/office/drawing/2010/main" val="0"/>
              </a:ext>
            </a:extLst>
          </a:blip>
          <a:srcRect l="33025" t="23664" r="56325" b="29010"/>
          <a:stretch/>
        </p:blipFill>
        <p:spPr bwMode="auto">
          <a:xfrm>
            <a:off x="9379216" y="1843435"/>
            <a:ext cx="1736408" cy="1378803"/>
          </a:xfrm>
          <a:prstGeom prst="rect">
            <a:avLst/>
          </a:prstGeom>
          <a:ln>
            <a:noFill/>
          </a:ln>
          <a:extLst>
            <a:ext uri="{53640926-AAD7-44D8-BBD7-CCE9431645EC}">
              <a14:shadowObscured xmlns:a14="http://schemas.microsoft.com/office/drawing/2010/main"/>
            </a:ext>
          </a:extLst>
        </p:spPr>
      </p:pic>
      <p:graphicFrame>
        <p:nvGraphicFramePr>
          <p:cNvPr id="3" name="2 Diagrama"/>
          <p:cNvGraphicFramePr/>
          <p:nvPr>
            <p:extLst>
              <p:ext uri="{D42A27DB-BD31-4B8C-83A1-F6EECF244321}">
                <p14:modId xmlns:p14="http://schemas.microsoft.com/office/powerpoint/2010/main" val="1394140008"/>
              </p:ext>
            </p:extLst>
          </p:nvPr>
        </p:nvGraphicFramePr>
        <p:xfrm>
          <a:off x="3365502" y="2054859"/>
          <a:ext cx="5361383" cy="3672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nda 4"/>
          <p:cNvSpPr/>
          <p:nvPr/>
        </p:nvSpPr>
        <p:spPr>
          <a:xfrm rot="1737941">
            <a:off x="3651683" y="2099323"/>
            <a:ext cx="1022099" cy="578143"/>
          </a:xfrm>
          <a:prstGeom prst="wav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50" dirty="0">
                <a:solidFill>
                  <a:schemeClr val="tx1"/>
                </a:solidFill>
              </a:rPr>
              <a:t>Desde 2007</a:t>
            </a:r>
            <a:endParaRPr lang="es-ES" sz="1350" dirty="0">
              <a:solidFill>
                <a:schemeClr val="tx1"/>
              </a:solidFill>
            </a:endParaRPr>
          </a:p>
        </p:txBody>
      </p:sp>
      <p:sp>
        <p:nvSpPr>
          <p:cNvPr id="6" name="Onda 5"/>
          <p:cNvSpPr/>
          <p:nvPr/>
        </p:nvSpPr>
        <p:spPr>
          <a:xfrm rot="19471922">
            <a:off x="7548175" y="2197713"/>
            <a:ext cx="1210870" cy="557680"/>
          </a:xfrm>
          <a:prstGeom prst="wav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50" dirty="0">
                <a:solidFill>
                  <a:schemeClr val="tx1"/>
                </a:solidFill>
              </a:rPr>
              <a:t>Desde</a:t>
            </a:r>
            <a:r>
              <a:rPr lang="es-MX" sz="1350" dirty="0"/>
              <a:t> </a:t>
            </a:r>
            <a:r>
              <a:rPr lang="es-MX" sz="1350" dirty="0">
                <a:solidFill>
                  <a:schemeClr val="tx1"/>
                </a:solidFill>
              </a:rPr>
              <a:t>2013</a:t>
            </a:r>
            <a:endParaRPr lang="es-ES" sz="1350" dirty="0">
              <a:solidFill>
                <a:schemeClr val="tx1"/>
              </a:solidFill>
            </a:endParaRPr>
          </a:p>
        </p:txBody>
      </p:sp>
      <p:sp>
        <p:nvSpPr>
          <p:cNvPr id="8" name="CuadroTexto 7"/>
          <p:cNvSpPr txBox="1"/>
          <p:nvPr/>
        </p:nvSpPr>
        <p:spPr>
          <a:xfrm>
            <a:off x="1455802" y="2954378"/>
            <a:ext cx="2388745" cy="830997"/>
          </a:xfrm>
          <a:prstGeom prst="rect">
            <a:avLst/>
          </a:prstGeom>
          <a:solidFill>
            <a:srgbClr val="7030A0"/>
          </a:solidFill>
        </p:spPr>
        <p:txBody>
          <a:bodyPr wrap="square" rtlCol="0">
            <a:spAutoFit/>
          </a:bodyPr>
          <a:lstStyle/>
          <a:p>
            <a:r>
              <a:rPr lang="es-MX" sz="1600" b="1" dirty="0">
                <a:solidFill>
                  <a:schemeClr val="bg1"/>
                </a:solidFill>
              </a:rPr>
              <a:t>Para los SO que capacitan al total de su personal de estructura</a:t>
            </a:r>
            <a:endParaRPr lang="es-ES" sz="1600" b="1" dirty="0">
              <a:solidFill>
                <a:schemeClr val="bg1"/>
              </a:solidFill>
            </a:endParaRPr>
          </a:p>
        </p:txBody>
      </p:sp>
      <p:sp>
        <p:nvSpPr>
          <p:cNvPr id="9" name="CuadroTexto 8"/>
          <p:cNvSpPr txBox="1"/>
          <p:nvPr/>
        </p:nvSpPr>
        <p:spPr>
          <a:xfrm>
            <a:off x="3372575" y="5579234"/>
            <a:ext cx="5488332" cy="646331"/>
          </a:xfrm>
          <a:prstGeom prst="rect">
            <a:avLst/>
          </a:prstGeom>
          <a:solidFill>
            <a:srgbClr val="7030A0"/>
          </a:solidFill>
        </p:spPr>
        <p:txBody>
          <a:bodyPr wrap="square" rtlCol="0">
            <a:spAutoFit/>
          </a:bodyPr>
          <a:lstStyle/>
          <a:p>
            <a:pPr algn="ctr"/>
            <a:r>
              <a:rPr lang="es-MX" b="1" dirty="0">
                <a:solidFill>
                  <a:schemeClr val="bg1"/>
                </a:solidFill>
              </a:rPr>
              <a:t>Orientado a los integrantes del Comité de Transparencia y al personal de la Unidad de Transparencia</a:t>
            </a:r>
            <a:endParaRPr lang="es-ES" b="1" dirty="0">
              <a:solidFill>
                <a:schemeClr val="bg1"/>
              </a:solidFill>
            </a:endParaRPr>
          </a:p>
        </p:txBody>
      </p:sp>
      <p:sp>
        <p:nvSpPr>
          <p:cNvPr id="10" name="CuadroTexto 9"/>
          <p:cNvSpPr txBox="1"/>
          <p:nvPr/>
        </p:nvSpPr>
        <p:spPr>
          <a:xfrm>
            <a:off x="7994870" y="2954378"/>
            <a:ext cx="3562502" cy="830997"/>
          </a:xfrm>
          <a:prstGeom prst="rect">
            <a:avLst/>
          </a:prstGeom>
          <a:solidFill>
            <a:srgbClr val="7030A0"/>
          </a:solidFill>
        </p:spPr>
        <p:txBody>
          <a:bodyPr wrap="square" rtlCol="0">
            <a:spAutoFit/>
          </a:bodyPr>
          <a:lstStyle/>
          <a:p>
            <a:r>
              <a:rPr lang="es-MX" sz="1600" b="1" dirty="0">
                <a:solidFill>
                  <a:schemeClr val="bg1"/>
                </a:solidFill>
              </a:rPr>
              <a:t>Para los Responsable de Capacitación que cumplan con los requerimientos definidos previamente por el INFO</a:t>
            </a:r>
            <a:endParaRPr lang="es-ES" sz="1600" b="1" dirty="0">
              <a:solidFill>
                <a:schemeClr val="bg1"/>
              </a:solidFill>
            </a:endParaRPr>
          </a:p>
        </p:txBody>
      </p:sp>
      <p:sp>
        <p:nvSpPr>
          <p:cNvPr id="11" name="Onda 10"/>
          <p:cNvSpPr/>
          <p:nvPr/>
        </p:nvSpPr>
        <p:spPr>
          <a:xfrm rot="19471922">
            <a:off x="7276424" y="4753791"/>
            <a:ext cx="1043254" cy="557680"/>
          </a:xfrm>
          <a:prstGeom prst="wav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50" dirty="0">
                <a:solidFill>
                  <a:schemeClr val="tx1"/>
                </a:solidFill>
              </a:rPr>
              <a:t>Desde 2019</a:t>
            </a:r>
            <a:endParaRPr lang="es-ES" sz="1350" dirty="0">
              <a:solidFill>
                <a:schemeClr val="tx1"/>
              </a:solidFill>
            </a:endParaRPr>
          </a:p>
        </p:txBody>
      </p:sp>
      <p:pic>
        <p:nvPicPr>
          <p:cNvPr id="14" name="Imagen 13">
            <a:extLst>
              <a:ext uri="{FF2B5EF4-FFF2-40B4-BE49-F238E27FC236}">
                <a16:creationId xmlns:a16="http://schemas.microsoft.com/office/drawing/2014/main" id="{18CD9819-87DD-4F81-93C5-94CB4CF91268}"/>
              </a:ext>
            </a:extLst>
          </p:cNvPr>
          <p:cNvPicPr/>
          <p:nvPr/>
        </p:nvPicPr>
        <p:blipFill rotWithShape="1">
          <a:blip r:embed="rId2">
            <a:extLst>
              <a:ext uri="{28A0092B-C50C-407E-A947-70E740481C1C}">
                <a14:useLocalDpi xmlns:a14="http://schemas.microsoft.com/office/drawing/2010/main" val="0"/>
              </a:ext>
            </a:extLst>
          </a:blip>
          <a:srcRect l="17741" t="24693" r="69418" b="38269"/>
          <a:stretch/>
        </p:blipFill>
        <p:spPr bwMode="auto">
          <a:xfrm>
            <a:off x="1165313" y="2108143"/>
            <a:ext cx="1389426" cy="830995"/>
          </a:xfrm>
          <a:prstGeom prst="rect">
            <a:avLst/>
          </a:prstGeom>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1B358824-0E3C-4F2D-B061-A19740CB653C}"/>
              </a:ext>
            </a:extLst>
          </p:cNvPr>
          <p:cNvPicPr/>
          <p:nvPr/>
        </p:nvPicPr>
        <p:blipFill rotWithShape="1">
          <a:blip r:embed="rId8">
            <a:extLst>
              <a:ext uri="{28A0092B-C50C-407E-A947-70E740481C1C}">
                <a14:useLocalDpi xmlns:a14="http://schemas.microsoft.com/office/drawing/2010/main" val="0"/>
              </a:ext>
            </a:extLst>
          </a:blip>
          <a:srcRect l="59795" t="25951" r="26270" b="30450"/>
          <a:stretch/>
        </p:blipFill>
        <p:spPr bwMode="auto">
          <a:xfrm>
            <a:off x="3355243" y="4769717"/>
            <a:ext cx="1364125" cy="793652"/>
          </a:xfrm>
          <a:prstGeom prst="rect">
            <a:avLst/>
          </a:prstGeom>
          <a:noFill/>
          <a:ln>
            <a:noFill/>
          </a:ln>
          <a:extLst>
            <a:ext uri="{53640926-AAD7-44D8-BBD7-CCE9431645EC}">
              <a14:shadowObscured xmlns:a14="http://schemas.microsoft.com/office/drawing/2010/main"/>
            </a:ext>
          </a:extLst>
        </p:spPr>
      </p:pic>
      <p:grpSp>
        <p:nvGrpSpPr>
          <p:cNvPr id="2" name="Grupo 1">
            <a:extLst>
              <a:ext uri="{FF2B5EF4-FFF2-40B4-BE49-F238E27FC236}">
                <a16:creationId xmlns:a16="http://schemas.microsoft.com/office/drawing/2014/main" id="{0EF3E986-9A62-05D2-BF0B-47E069D2C8F3}"/>
              </a:ext>
            </a:extLst>
          </p:cNvPr>
          <p:cNvGrpSpPr/>
          <p:nvPr/>
        </p:nvGrpSpPr>
        <p:grpSpPr>
          <a:xfrm>
            <a:off x="8429275" y="4436833"/>
            <a:ext cx="2636233" cy="2530861"/>
            <a:chOff x="1544812" y="1955351"/>
            <a:chExt cx="2636233" cy="2530861"/>
          </a:xfrm>
        </p:grpSpPr>
        <p:sp>
          <p:nvSpPr>
            <p:cNvPr id="7" name="Rectángulo 6">
              <a:extLst>
                <a:ext uri="{FF2B5EF4-FFF2-40B4-BE49-F238E27FC236}">
                  <a16:creationId xmlns:a16="http://schemas.microsoft.com/office/drawing/2014/main" id="{5FECF773-E303-4A2D-0379-DA688BA0A0D1}"/>
                </a:ext>
              </a:extLst>
            </p:cNvPr>
            <p:cNvSpPr/>
            <p:nvPr/>
          </p:nvSpPr>
          <p:spPr>
            <a:xfrm>
              <a:off x="1544812" y="2286635"/>
              <a:ext cx="2294030" cy="13848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CuadroTexto 16">
              <a:extLst>
                <a:ext uri="{FF2B5EF4-FFF2-40B4-BE49-F238E27FC236}">
                  <a16:creationId xmlns:a16="http://schemas.microsoft.com/office/drawing/2014/main" id="{5333305E-C197-2773-BE78-076BF2C28266}"/>
                </a:ext>
              </a:extLst>
            </p:cNvPr>
            <p:cNvSpPr txBox="1"/>
            <p:nvPr/>
          </p:nvSpPr>
          <p:spPr>
            <a:xfrm>
              <a:off x="1887015" y="1955351"/>
              <a:ext cx="2294030" cy="253086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7940" tIns="27940" rIns="27940" bIns="27940" numCol="1" spcCol="1270" anchor="ctr" anchorCtr="0">
              <a:noAutofit/>
            </a:bodyPr>
            <a:lstStyle/>
            <a:p>
              <a:pPr marL="0" lvl="0" indent="0" algn="ctr" defTabSz="977900">
                <a:spcBef>
                  <a:spcPct val="0"/>
                </a:spcBef>
                <a:buNone/>
              </a:pPr>
              <a:r>
                <a:rPr lang="es-ES" sz="2200" b="1" kern="1200" dirty="0">
                  <a:solidFill>
                    <a:schemeClr val="tx1"/>
                  </a:solidFill>
                </a:rPr>
                <a:t>CT y UT 100% Capacitados</a:t>
              </a:r>
            </a:p>
          </p:txBody>
        </p:sp>
      </p:grpSp>
      <p:grpSp>
        <p:nvGrpSpPr>
          <p:cNvPr id="21" name="Grupo 20">
            <a:extLst>
              <a:ext uri="{FF2B5EF4-FFF2-40B4-BE49-F238E27FC236}">
                <a16:creationId xmlns:a16="http://schemas.microsoft.com/office/drawing/2014/main" id="{03EEDDA5-8934-3B49-C612-DDFA29D39B58}"/>
              </a:ext>
            </a:extLst>
          </p:cNvPr>
          <p:cNvGrpSpPr/>
          <p:nvPr/>
        </p:nvGrpSpPr>
        <p:grpSpPr>
          <a:xfrm>
            <a:off x="-10292" y="3487965"/>
            <a:ext cx="2327069" cy="1844169"/>
            <a:chOff x="1544812" y="1827315"/>
            <a:chExt cx="2327069" cy="1844169"/>
          </a:xfrm>
        </p:grpSpPr>
        <p:sp>
          <p:nvSpPr>
            <p:cNvPr id="22" name="Rectángulo 21">
              <a:extLst>
                <a:ext uri="{FF2B5EF4-FFF2-40B4-BE49-F238E27FC236}">
                  <a16:creationId xmlns:a16="http://schemas.microsoft.com/office/drawing/2014/main" id="{72FAD8A5-9BC4-D4F4-C467-8B6538D4A1B2}"/>
                </a:ext>
              </a:extLst>
            </p:cNvPr>
            <p:cNvSpPr/>
            <p:nvPr/>
          </p:nvSpPr>
          <p:spPr>
            <a:xfrm>
              <a:off x="1544812" y="2286635"/>
              <a:ext cx="2294030" cy="13848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CuadroTexto 22">
              <a:extLst>
                <a:ext uri="{FF2B5EF4-FFF2-40B4-BE49-F238E27FC236}">
                  <a16:creationId xmlns:a16="http://schemas.microsoft.com/office/drawing/2014/main" id="{9F366065-5C01-6D4E-13AA-9DAB1A578E82}"/>
                </a:ext>
              </a:extLst>
            </p:cNvPr>
            <p:cNvSpPr txBox="1"/>
            <p:nvPr/>
          </p:nvSpPr>
          <p:spPr>
            <a:xfrm>
              <a:off x="1577851" y="1827315"/>
              <a:ext cx="2294030" cy="13848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7940" tIns="27940" rIns="27940" bIns="27940" numCol="1" spcCol="1270" anchor="ctr" anchorCtr="0">
              <a:noAutofit/>
            </a:bodyPr>
            <a:lstStyle/>
            <a:p>
              <a:pPr marL="0" lvl="0" indent="0" algn="ctr" defTabSz="977900">
                <a:spcBef>
                  <a:spcPct val="0"/>
                </a:spcBef>
                <a:buNone/>
              </a:pPr>
              <a:r>
                <a:rPr lang="es-ES" sz="2200" b="1" kern="1200" dirty="0">
                  <a:solidFill>
                    <a:schemeClr val="tx1"/>
                  </a:solidFill>
                </a:rPr>
                <a:t>100% Capacitado</a:t>
              </a:r>
            </a:p>
          </p:txBody>
        </p:sp>
      </p:grpSp>
      <p:pic>
        <p:nvPicPr>
          <p:cNvPr id="2050" name="Picture 2" descr="No es lo mismo promoción y reconocimiento - En Buena Compañía">
            <a:extLst>
              <a:ext uri="{FF2B5EF4-FFF2-40B4-BE49-F238E27FC236}">
                <a16:creationId xmlns:a16="http://schemas.microsoft.com/office/drawing/2014/main" id="{4DB0D481-E7AC-0896-1A66-A25DCB05D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75185" y="3561152"/>
            <a:ext cx="1055204" cy="97913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upo 18">
            <a:extLst>
              <a:ext uri="{FF2B5EF4-FFF2-40B4-BE49-F238E27FC236}">
                <a16:creationId xmlns:a16="http://schemas.microsoft.com/office/drawing/2014/main" id="{10667090-5A39-2B41-55F1-F4BC2DC1F72B}"/>
              </a:ext>
            </a:extLst>
          </p:cNvPr>
          <p:cNvGrpSpPr/>
          <p:nvPr/>
        </p:nvGrpSpPr>
        <p:grpSpPr>
          <a:xfrm>
            <a:off x="8060924" y="958203"/>
            <a:ext cx="4131076" cy="611018"/>
            <a:chOff x="1032768" y="2137781"/>
            <a:chExt cx="8168327" cy="611018"/>
          </a:xfrm>
        </p:grpSpPr>
        <p:sp>
          <p:nvSpPr>
            <p:cNvPr id="25" name="Rectángulo 24">
              <a:extLst>
                <a:ext uri="{FF2B5EF4-FFF2-40B4-BE49-F238E27FC236}">
                  <a16:creationId xmlns:a16="http://schemas.microsoft.com/office/drawing/2014/main" id="{99674168-F682-E9B5-532C-A174951F9900}"/>
                </a:ext>
              </a:extLst>
            </p:cNvPr>
            <p:cNvSpPr/>
            <p:nvPr/>
          </p:nvSpPr>
          <p:spPr>
            <a:xfrm>
              <a:off x="1032768" y="2137781"/>
              <a:ext cx="8168327" cy="611018"/>
            </a:xfrm>
            <a:prstGeom prst="rect">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3">
                <a:hueOff val="1355300"/>
                <a:satOff val="50000"/>
                <a:lumOff val="-7353"/>
                <a:alphaOff val="0"/>
              </a:schemeClr>
            </a:effectRef>
            <a:fontRef idx="minor">
              <a:schemeClr val="lt1"/>
            </a:fontRef>
          </p:style>
        </p:sp>
        <p:sp>
          <p:nvSpPr>
            <p:cNvPr id="26" name="CuadroTexto 25">
              <a:extLst>
                <a:ext uri="{FF2B5EF4-FFF2-40B4-BE49-F238E27FC236}">
                  <a16:creationId xmlns:a16="http://schemas.microsoft.com/office/drawing/2014/main" id="{CCCC14CC-68BA-5A39-6655-4BA4768275B1}"/>
                </a:ext>
              </a:extLst>
            </p:cNvPr>
            <p:cNvSpPr txBox="1"/>
            <p:nvPr/>
          </p:nvSpPr>
          <p:spPr>
            <a:xfrm>
              <a:off x="1032768" y="2137781"/>
              <a:ext cx="8168327"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Reconocimientos 2023</a:t>
              </a:r>
            </a:p>
          </p:txBody>
        </p:sp>
      </p:grpSp>
      <p:pic>
        <p:nvPicPr>
          <p:cNvPr id="12" name="Gráfico 11" descr="Insignia de seguir con relleno sólido">
            <a:extLst>
              <a:ext uri="{FF2B5EF4-FFF2-40B4-BE49-F238E27FC236}">
                <a16:creationId xmlns:a16="http://schemas.microsoft.com/office/drawing/2014/main" id="{3389801F-2A21-DCAE-20AE-1713E8F491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25261" y="3922806"/>
            <a:ext cx="677709" cy="611013"/>
          </a:xfrm>
          <a:prstGeom prst="rect">
            <a:avLst/>
          </a:prstGeom>
        </p:spPr>
      </p:pic>
      <p:pic>
        <p:nvPicPr>
          <p:cNvPr id="18" name="Gráfico 17" descr="Insignia de seguir con relleno sólido">
            <a:extLst>
              <a:ext uri="{FF2B5EF4-FFF2-40B4-BE49-F238E27FC236}">
                <a16:creationId xmlns:a16="http://schemas.microsoft.com/office/drawing/2014/main" id="{FB54233A-E0AC-8E2E-8607-7FFE1E77162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99494" y="5485341"/>
            <a:ext cx="677709" cy="611013"/>
          </a:xfrm>
          <a:prstGeom prst="rect">
            <a:avLst/>
          </a:prstGeom>
        </p:spPr>
      </p:pic>
    </p:spTree>
    <p:extLst>
      <p:ext uri="{BB962C8B-B14F-4D97-AF65-F5344CB8AC3E}">
        <p14:creationId xmlns:p14="http://schemas.microsoft.com/office/powerpoint/2010/main" val="788740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BFF10D78-5682-429F-920E-D7521856466A}"/>
              </a:ext>
            </a:extLst>
          </p:cNvPr>
          <p:cNvGraphicFramePr>
            <a:graphicFrameLocks noGrp="1"/>
          </p:cNvGraphicFramePr>
          <p:nvPr>
            <p:extLst>
              <p:ext uri="{D42A27DB-BD31-4B8C-83A1-F6EECF244321}">
                <p14:modId xmlns:p14="http://schemas.microsoft.com/office/powerpoint/2010/main" val="2628588200"/>
              </p:ext>
            </p:extLst>
          </p:nvPr>
        </p:nvGraphicFramePr>
        <p:xfrm>
          <a:off x="524009" y="1717050"/>
          <a:ext cx="11283292" cy="2583258"/>
        </p:xfrm>
        <a:graphic>
          <a:graphicData uri="http://schemas.openxmlformats.org/drawingml/2006/table">
            <a:tbl>
              <a:tblPr firstRow="1" firstCol="1" bandRow="1">
                <a:tableStyleId>{5C22544A-7EE6-4342-B048-85BDC9FD1C3A}</a:tableStyleId>
              </a:tblPr>
              <a:tblGrid>
                <a:gridCol w="1626165">
                  <a:extLst>
                    <a:ext uri="{9D8B030D-6E8A-4147-A177-3AD203B41FA5}">
                      <a16:colId xmlns:a16="http://schemas.microsoft.com/office/drawing/2014/main" val="1763559826"/>
                    </a:ext>
                  </a:extLst>
                </a:gridCol>
                <a:gridCol w="9657127">
                  <a:extLst>
                    <a:ext uri="{9D8B030D-6E8A-4147-A177-3AD203B41FA5}">
                      <a16:colId xmlns:a16="http://schemas.microsoft.com/office/drawing/2014/main" val="142275358"/>
                    </a:ext>
                  </a:extLst>
                </a:gridCol>
              </a:tblGrid>
              <a:tr h="255740">
                <a:tc gridSpan="2">
                  <a:txBody>
                    <a:bodyPr/>
                    <a:lstStyle/>
                    <a:p>
                      <a:pPr marL="204470" algn="ctr">
                        <a:lnSpc>
                          <a:spcPct val="107000"/>
                        </a:lnSpc>
                        <a:spcAft>
                          <a:spcPts val="800"/>
                        </a:spcAft>
                      </a:pPr>
                      <a:r>
                        <a:rPr lang="es-ES" sz="1800" dirty="0">
                          <a:solidFill>
                            <a:schemeClr val="tx1"/>
                          </a:solidFill>
                          <a:effectLst/>
                          <a:latin typeface="Century Gothic" panose="020B0502020202020204" pitchFamily="34" charset="0"/>
                        </a:rPr>
                        <a:t>REQUISITOS</a:t>
                      </a:r>
                      <a:endParaRPr lang="es-ES"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6851" marR="56851" marT="0" marB="0">
                    <a:solidFill>
                      <a:srgbClr val="DAC7DD"/>
                    </a:solidFill>
                  </a:tcPr>
                </a:tc>
                <a:tc hMerge="1">
                  <a:txBody>
                    <a:bodyPr/>
                    <a:lstStyle/>
                    <a:p>
                      <a:endParaRPr lang="es-ES"/>
                    </a:p>
                  </a:txBody>
                  <a:tcPr/>
                </a:tc>
                <a:extLst>
                  <a:ext uri="{0D108BD9-81ED-4DB2-BD59-A6C34878D82A}">
                    <a16:rowId xmlns:a16="http://schemas.microsoft.com/office/drawing/2014/main" val="307122130"/>
                  </a:ext>
                </a:extLst>
              </a:tr>
              <a:tr h="1564995">
                <a:tc>
                  <a:txBody>
                    <a:bodyPr/>
                    <a:lstStyle/>
                    <a:p>
                      <a:pPr>
                        <a:lnSpc>
                          <a:spcPct val="107000"/>
                        </a:lnSpc>
                        <a:spcAft>
                          <a:spcPts val="800"/>
                        </a:spcAft>
                      </a:pPr>
                      <a:r>
                        <a:rPr lang="es-ES" sz="1600" dirty="0">
                          <a:solidFill>
                            <a:schemeClr val="tx1"/>
                          </a:solidFill>
                          <a:effectLst/>
                          <a:latin typeface="Century Gothic" panose="020B0502020202020204" pitchFamily="34" charset="0"/>
                        </a:rPr>
                        <a:t>Capacitación (cursos)</a:t>
                      </a:r>
                      <a:endParaRPr lang="es-ES"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6851" marR="56851" marT="0" marB="0">
                    <a:solidFill>
                      <a:srgbClr val="DAC7DD"/>
                    </a:solidFill>
                  </a:tcPr>
                </a:tc>
                <a:tc>
                  <a:txBody>
                    <a:bodyPr/>
                    <a:lstStyle/>
                    <a:p>
                      <a:pPr>
                        <a:lnSpc>
                          <a:spcPct val="100000"/>
                        </a:lnSpc>
                        <a:spcAft>
                          <a:spcPts val="0"/>
                        </a:spcAft>
                      </a:pPr>
                      <a:r>
                        <a:rPr lang="es-MX" sz="1800" dirty="0">
                          <a:solidFill>
                            <a:schemeClr val="tx1"/>
                          </a:solidFill>
                          <a:effectLst/>
                          <a:latin typeface="Century Gothic" panose="020B0502020202020204" pitchFamily="34" charset="0"/>
                        </a:rPr>
                        <a:t>Capacitar a </a:t>
                      </a:r>
                      <a:r>
                        <a:rPr lang="es-ES" sz="1800" dirty="0">
                          <a:solidFill>
                            <a:schemeClr val="tx1"/>
                          </a:solidFill>
                          <a:effectLst/>
                          <a:latin typeface="Century Gothic" panose="020B0502020202020204" pitchFamily="34" charset="0"/>
                        </a:rPr>
                        <a:t>las personas servidoras públicas de estructura de los sujetos obligados en los siguientes cursos introductorios: </a:t>
                      </a:r>
                    </a:p>
                    <a:p>
                      <a:pPr marL="742950" lvl="1" indent="-285750">
                        <a:lnSpc>
                          <a:spcPct val="100000"/>
                        </a:lnSpc>
                        <a:spcAft>
                          <a:spcPts val="0"/>
                        </a:spcAft>
                        <a:buFont typeface="Arial" panose="020B0604020202020204" pitchFamily="34" charset="0"/>
                        <a:buChar char="•"/>
                      </a:pPr>
                      <a:r>
                        <a:rPr lang="es-ES" sz="1800" dirty="0">
                          <a:solidFill>
                            <a:schemeClr val="tx1"/>
                          </a:solidFill>
                          <a:effectLst/>
                          <a:latin typeface="Century Gothic" panose="020B0502020202020204" pitchFamily="34" charset="0"/>
                        </a:rPr>
                        <a:t>Ley de Transparencia, Acceso a la Información Pública y Rendición de Cuentas de la CDMX (LTAIPRC).</a:t>
                      </a:r>
                    </a:p>
                    <a:p>
                      <a:pPr marL="742950" lvl="1" indent="-285750">
                        <a:lnSpc>
                          <a:spcPct val="100000"/>
                        </a:lnSpc>
                        <a:spcAft>
                          <a:spcPts val="0"/>
                        </a:spcAft>
                        <a:buFont typeface="Arial" panose="020B0604020202020204" pitchFamily="34" charset="0"/>
                        <a:buChar char="•"/>
                      </a:pPr>
                      <a:r>
                        <a:rPr lang="es-ES" sz="1800" dirty="0">
                          <a:solidFill>
                            <a:schemeClr val="tx1"/>
                          </a:solidFill>
                          <a:effectLst/>
                          <a:latin typeface="Century Gothic" panose="020B0502020202020204" pitchFamily="34" charset="0"/>
                        </a:rPr>
                        <a:t>Protección de Datos Personales en Posesión de Sujetos Obligados de la CDMX (LPDPPSO).</a:t>
                      </a:r>
                      <a:endParaRPr lang="es-ES"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6851" marR="56851" marT="0" marB="0">
                    <a:solidFill>
                      <a:srgbClr val="DAC7DD"/>
                    </a:solidFill>
                  </a:tcPr>
                </a:tc>
                <a:extLst>
                  <a:ext uri="{0D108BD9-81ED-4DB2-BD59-A6C34878D82A}">
                    <a16:rowId xmlns:a16="http://schemas.microsoft.com/office/drawing/2014/main" val="1583202818"/>
                  </a:ext>
                </a:extLst>
              </a:tr>
              <a:tr h="667336">
                <a:tc>
                  <a:txBody>
                    <a:bodyPr/>
                    <a:lstStyle/>
                    <a:p>
                      <a:pPr>
                        <a:lnSpc>
                          <a:spcPct val="107000"/>
                        </a:lnSpc>
                        <a:spcAft>
                          <a:spcPts val="800"/>
                        </a:spcAft>
                      </a:pPr>
                      <a:r>
                        <a:rPr lang="es-ES" sz="1600" dirty="0">
                          <a:solidFill>
                            <a:schemeClr val="tx1"/>
                          </a:solidFill>
                          <a:effectLst/>
                          <a:latin typeface="Century Gothic" panose="020B0502020202020204" pitchFamily="34" charset="0"/>
                        </a:rPr>
                        <a:t>Requisitos documentales</a:t>
                      </a:r>
                      <a:endParaRPr lang="es-ES"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6851" marR="56851" marT="0" marB="0">
                    <a:solidFill>
                      <a:srgbClr val="DAC7DD"/>
                    </a:solidFill>
                  </a:tcPr>
                </a:tc>
                <a:tc>
                  <a:txBody>
                    <a:bodyPr/>
                    <a:lstStyle/>
                    <a:p>
                      <a:pPr marL="742950" lvl="1" indent="-285750">
                        <a:lnSpc>
                          <a:spcPct val="100000"/>
                        </a:lnSpc>
                        <a:spcAft>
                          <a:spcPts val="0"/>
                        </a:spcAft>
                        <a:buFont typeface="Arial" panose="020B0604020202020204" pitchFamily="34" charset="0"/>
                        <a:buChar char="•"/>
                      </a:pPr>
                      <a:r>
                        <a:rPr lang="es-ES" sz="1800" dirty="0">
                          <a:solidFill>
                            <a:schemeClr val="tx1"/>
                          </a:solidFill>
                          <a:effectLst/>
                          <a:latin typeface="Century Gothic" panose="020B0502020202020204" pitchFamily="34" charset="0"/>
                        </a:rPr>
                        <a:t>Elaborar y enviar solicitud por escrito.</a:t>
                      </a:r>
                    </a:p>
                    <a:p>
                      <a:pPr marL="742950" lvl="1" indent="-285750">
                        <a:lnSpc>
                          <a:spcPct val="100000"/>
                        </a:lnSpc>
                        <a:spcAft>
                          <a:spcPts val="0"/>
                        </a:spcAft>
                        <a:buFont typeface="Arial" panose="020B0604020202020204" pitchFamily="34" charset="0"/>
                        <a:buChar char="•"/>
                      </a:pPr>
                      <a:r>
                        <a:rPr lang="es-ES" sz="1800" dirty="0">
                          <a:solidFill>
                            <a:schemeClr val="tx1"/>
                          </a:solidFill>
                          <a:effectLst/>
                          <a:latin typeface="Century Gothic" panose="020B0502020202020204" pitchFamily="34" charset="0"/>
                        </a:rPr>
                        <a:t>Requisitar y enviar los 2 formatos que se soliciten</a:t>
                      </a:r>
                      <a:endParaRPr lang="es-ES"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6851" marR="56851" marT="0" marB="0">
                    <a:solidFill>
                      <a:srgbClr val="DAC7DD"/>
                    </a:solidFill>
                  </a:tcPr>
                </a:tc>
                <a:extLst>
                  <a:ext uri="{0D108BD9-81ED-4DB2-BD59-A6C34878D82A}">
                    <a16:rowId xmlns:a16="http://schemas.microsoft.com/office/drawing/2014/main" val="2369125566"/>
                  </a:ext>
                </a:extLst>
              </a:tr>
            </a:tbl>
          </a:graphicData>
        </a:graphic>
      </p:graphicFrame>
      <p:sp>
        <p:nvSpPr>
          <p:cNvPr id="8" name="CuadroTexto 7">
            <a:extLst>
              <a:ext uri="{FF2B5EF4-FFF2-40B4-BE49-F238E27FC236}">
                <a16:creationId xmlns:a16="http://schemas.microsoft.com/office/drawing/2014/main" id="{BA8A6ADF-E4F2-42D1-EB19-51AADB9BB72E}"/>
              </a:ext>
            </a:extLst>
          </p:cNvPr>
          <p:cNvSpPr txBox="1"/>
          <p:nvPr/>
        </p:nvSpPr>
        <p:spPr>
          <a:xfrm>
            <a:off x="0" y="4448137"/>
            <a:ext cx="2294030" cy="13848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7940" tIns="27940" rIns="27940" bIns="27940" numCol="1" spcCol="1270" anchor="ctr" anchorCtr="0">
            <a:noAutofit/>
          </a:bodyPr>
          <a:lstStyle/>
          <a:p>
            <a:pPr marL="0" lvl="0" indent="0" algn="ctr" defTabSz="977900">
              <a:spcBef>
                <a:spcPct val="0"/>
              </a:spcBef>
              <a:buNone/>
            </a:pPr>
            <a:r>
              <a:rPr lang="es-ES" sz="2200" b="1" kern="1200" dirty="0">
                <a:solidFill>
                  <a:schemeClr val="accent2">
                    <a:lumMod val="75000"/>
                  </a:schemeClr>
                </a:solidFill>
              </a:rPr>
              <a:t>100% Capacitado</a:t>
            </a:r>
          </a:p>
        </p:txBody>
      </p:sp>
      <p:graphicFrame>
        <p:nvGraphicFramePr>
          <p:cNvPr id="9" name="Tabla 8">
            <a:extLst>
              <a:ext uri="{FF2B5EF4-FFF2-40B4-BE49-F238E27FC236}">
                <a16:creationId xmlns:a16="http://schemas.microsoft.com/office/drawing/2014/main" id="{4BB7FDCB-0DD3-0D2A-ED8B-AD80AD6AC3E8}"/>
              </a:ext>
            </a:extLst>
          </p:cNvPr>
          <p:cNvGraphicFramePr>
            <a:graphicFrameLocks noGrp="1"/>
          </p:cNvGraphicFramePr>
          <p:nvPr>
            <p:extLst>
              <p:ext uri="{D42A27DB-BD31-4B8C-83A1-F6EECF244321}">
                <p14:modId xmlns:p14="http://schemas.microsoft.com/office/powerpoint/2010/main" val="2497595215"/>
              </p:ext>
            </p:extLst>
          </p:nvPr>
        </p:nvGraphicFramePr>
        <p:xfrm>
          <a:off x="2565647" y="4483833"/>
          <a:ext cx="9241654" cy="1661789"/>
        </p:xfrm>
        <a:graphic>
          <a:graphicData uri="http://schemas.openxmlformats.org/drawingml/2006/table">
            <a:tbl>
              <a:tblPr firstRow="1" firstCol="1" bandRow="1">
                <a:tableStyleId>{5C22544A-7EE6-4342-B048-85BDC9FD1C3A}</a:tableStyleId>
              </a:tblPr>
              <a:tblGrid>
                <a:gridCol w="1829748">
                  <a:extLst>
                    <a:ext uri="{9D8B030D-6E8A-4147-A177-3AD203B41FA5}">
                      <a16:colId xmlns:a16="http://schemas.microsoft.com/office/drawing/2014/main" val="805202232"/>
                    </a:ext>
                  </a:extLst>
                </a:gridCol>
                <a:gridCol w="7411906">
                  <a:extLst>
                    <a:ext uri="{9D8B030D-6E8A-4147-A177-3AD203B41FA5}">
                      <a16:colId xmlns:a16="http://schemas.microsoft.com/office/drawing/2014/main" val="1388795015"/>
                    </a:ext>
                  </a:extLst>
                </a:gridCol>
              </a:tblGrid>
              <a:tr h="201588">
                <a:tc gridSpan="2">
                  <a:txBody>
                    <a:bodyPr/>
                    <a:lstStyle/>
                    <a:p>
                      <a:pPr marL="204470" algn="ctr">
                        <a:lnSpc>
                          <a:spcPct val="107000"/>
                        </a:lnSpc>
                        <a:spcAft>
                          <a:spcPts val="800"/>
                        </a:spcAft>
                      </a:pPr>
                      <a:r>
                        <a:rPr lang="es-ES" sz="1800" dirty="0">
                          <a:solidFill>
                            <a:schemeClr val="tx1"/>
                          </a:solidFill>
                          <a:effectLst/>
                          <a:latin typeface="Century Gothic" panose="020B0502020202020204" pitchFamily="34" charset="0"/>
                        </a:rPr>
                        <a:t>REQUISITOS</a:t>
                      </a:r>
                      <a:endParaRPr lang="es-ES"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6851" marR="56851" marT="0" marB="0">
                    <a:solidFill>
                      <a:srgbClr val="DFC9EF"/>
                    </a:solidFill>
                  </a:tcPr>
                </a:tc>
                <a:tc hMerge="1">
                  <a:txBody>
                    <a:bodyPr/>
                    <a:lstStyle/>
                    <a:p>
                      <a:endParaRPr lang="es-ES"/>
                    </a:p>
                  </a:txBody>
                  <a:tcPr/>
                </a:tc>
                <a:extLst>
                  <a:ext uri="{0D108BD9-81ED-4DB2-BD59-A6C34878D82A}">
                    <a16:rowId xmlns:a16="http://schemas.microsoft.com/office/drawing/2014/main" val="2818610497"/>
                  </a:ext>
                </a:extLst>
              </a:tr>
              <a:tr h="614435">
                <a:tc>
                  <a:txBody>
                    <a:bodyPr/>
                    <a:lstStyle/>
                    <a:p>
                      <a:pPr>
                        <a:lnSpc>
                          <a:spcPct val="107000"/>
                        </a:lnSpc>
                        <a:spcAft>
                          <a:spcPts val="800"/>
                        </a:spcAft>
                      </a:pPr>
                      <a:r>
                        <a:rPr lang="es-ES" sz="1600" dirty="0">
                          <a:solidFill>
                            <a:schemeClr val="tx1"/>
                          </a:solidFill>
                          <a:effectLst/>
                          <a:latin typeface="Century Gothic" panose="020B0502020202020204" pitchFamily="34" charset="0"/>
                        </a:rPr>
                        <a:t>Capacitación (cursos)</a:t>
                      </a:r>
                      <a:endParaRPr lang="es-ES"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6851" marR="56851" marT="0" marB="0">
                    <a:solidFill>
                      <a:srgbClr val="DFC9EF"/>
                    </a:solidFill>
                  </a:tcPr>
                </a:tc>
                <a:tc>
                  <a:txBody>
                    <a:bodyPr/>
                    <a:lstStyle/>
                    <a:p>
                      <a:pPr>
                        <a:lnSpc>
                          <a:spcPct val="100000"/>
                        </a:lnSpc>
                        <a:spcAft>
                          <a:spcPts val="0"/>
                        </a:spcAft>
                      </a:pPr>
                      <a:r>
                        <a:rPr lang="es-MX" sz="1800" b="1" dirty="0">
                          <a:solidFill>
                            <a:schemeClr val="tx1"/>
                          </a:solidFill>
                          <a:effectLst/>
                          <a:latin typeface="Century Gothic" panose="020B0502020202020204" pitchFamily="34" charset="0"/>
                        </a:rPr>
                        <a:t>Además,</a:t>
                      </a:r>
                      <a:r>
                        <a:rPr lang="es-MX" sz="1800" dirty="0">
                          <a:solidFill>
                            <a:schemeClr val="tx1"/>
                          </a:solidFill>
                          <a:effectLst/>
                          <a:latin typeface="Century Gothic" panose="020B0502020202020204" pitchFamily="34" charset="0"/>
                        </a:rPr>
                        <a:t> se deben capacitar a </a:t>
                      </a:r>
                      <a:r>
                        <a:rPr lang="es-ES" sz="1800" dirty="0">
                          <a:solidFill>
                            <a:schemeClr val="tx1"/>
                          </a:solidFill>
                          <a:effectLst/>
                          <a:latin typeface="Century Gothic" panose="020B0502020202020204" pitchFamily="34" charset="0"/>
                        </a:rPr>
                        <a:t>las personas servidoras públicas de estructura de los sujetos obligados en el curso: </a:t>
                      </a:r>
                    </a:p>
                    <a:p>
                      <a:pPr marL="742950" lvl="1" indent="-285750">
                        <a:lnSpc>
                          <a:spcPct val="100000"/>
                        </a:lnSpc>
                        <a:spcAft>
                          <a:spcPts val="0"/>
                        </a:spcAft>
                        <a:buFont typeface="Arial" panose="020B0604020202020204" pitchFamily="34" charset="0"/>
                        <a:buChar char="•"/>
                      </a:pPr>
                      <a:r>
                        <a:rPr lang="es-ES" sz="1800" dirty="0">
                          <a:solidFill>
                            <a:schemeClr val="tx1"/>
                          </a:solidFill>
                          <a:effectLst/>
                          <a:latin typeface="Century Gothic" panose="020B0502020202020204" pitchFamily="34" charset="0"/>
                        </a:rPr>
                        <a:t>Introducción a la Organización de Archivos.</a:t>
                      </a:r>
                    </a:p>
                  </a:txBody>
                  <a:tcPr marL="56851" marR="56851" marT="0" marB="0">
                    <a:solidFill>
                      <a:srgbClr val="DFC9EF"/>
                    </a:solidFill>
                  </a:tcPr>
                </a:tc>
                <a:extLst>
                  <a:ext uri="{0D108BD9-81ED-4DB2-BD59-A6C34878D82A}">
                    <a16:rowId xmlns:a16="http://schemas.microsoft.com/office/drawing/2014/main" val="2861096867"/>
                  </a:ext>
                </a:extLst>
              </a:tr>
              <a:tr h="568827">
                <a:tc>
                  <a:txBody>
                    <a:bodyPr/>
                    <a:lstStyle/>
                    <a:p>
                      <a:pPr>
                        <a:lnSpc>
                          <a:spcPct val="107000"/>
                        </a:lnSpc>
                        <a:spcAft>
                          <a:spcPts val="800"/>
                        </a:spcAft>
                      </a:pPr>
                      <a:r>
                        <a:rPr lang="es-ES" sz="1600" dirty="0">
                          <a:solidFill>
                            <a:schemeClr val="tx1"/>
                          </a:solidFill>
                          <a:effectLst/>
                          <a:latin typeface="Century Gothic" panose="020B0502020202020204" pitchFamily="34" charset="0"/>
                        </a:rPr>
                        <a:t>Requisitos documentales</a:t>
                      </a:r>
                      <a:endParaRPr lang="es-ES"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6851" marR="56851" marT="0" marB="0">
                    <a:solidFill>
                      <a:srgbClr val="DFC9EF"/>
                    </a:solidFill>
                  </a:tcPr>
                </a:tc>
                <a:tc>
                  <a:txBody>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0" kern="1200" dirty="0">
                          <a:solidFill>
                            <a:schemeClr val="tx1"/>
                          </a:solidFill>
                          <a:effectLst/>
                          <a:latin typeface="Century Gothic" panose="020B0502020202020204" pitchFamily="34" charset="0"/>
                          <a:ea typeface="+mn-ea"/>
                          <a:cs typeface="+mn-cs"/>
                        </a:rPr>
                        <a:t>En el mismo oficio solicitar obtener el reconocimiento PLUS.</a:t>
                      </a:r>
                    </a:p>
                    <a:p>
                      <a:pPr marL="742950" lvl="1" indent="-285750">
                        <a:lnSpc>
                          <a:spcPct val="100000"/>
                        </a:lnSpc>
                        <a:spcAft>
                          <a:spcPts val="0"/>
                        </a:spcAft>
                        <a:buFont typeface="Arial" panose="020B0604020202020204" pitchFamily="34" charset="0"/>
                        <a:buChar char="•"/>
                      </a:pPr>
                      <a:r>
                        <a:rPr lang="es-ES" sz="1800" kern="1200" dirty="0">
                          <a:solidFill>
                            <a:schemeClr val="tx1"/>
                          </a:solidFill>
                          <a:effectLst/>
                          <a:latin typeface="Century Gothic" panose="020B0502020202020204" pitchFamily="34" charset="0"/>
                          <a:ea typeface="+mn-ea"/>
                          <a:cs typeface="+mn-cs"/>
                        </a:rPr>
                        <a:t>Requisitar y enviar el formato adicional.</a:t>
                      </a:r>
                    </a:p>
                  </a:txBody>
                  <a:tcPr marL="56851" marR="56851" marT="0" marB="0">
                    <a:solidFill>
                      <a:srgbClr val="DFC9EF"/>
                    </a:solidFill>
                  </a:tcPr>
                </a:tc>
                <a:extLst>
                  <a:ext uri="{0D108BD9-81ED-4DB2-BD59-A6C34878D82A}">
                    <a16:rowId xmlns:a16="http://schemas.microsoft.com/office/drawing/2014/main" val="2631772570"/>
                  </a:ext>
                </a:extLst>
              </a:tr>
            </a:tbl>
          </a:graphicData>
        </a:graphic>
      </p:graphicFrame>
      <p:grpSp>
        <p:nvGrpSpPr>
          <p:cNvPr id="2" name="Grupo 1">
            <a:extLst>
              <a:ext uri="{FF2B5EF4-FFF2-40B4-BE49-F238E27FC236}">
                <a16:creationId xmlns:a16="http://schemas.microsoft.com/office/drawing/2014/main" id="{9589C421-3CCA-16DC-E29F-5E25F006CB53}"/>
              </a:ext>
            </a:extLst>
          </p:cNvPr>
          <p:cNvGrpSpPr/>
          <p:nvPr/>
        </p:nvGrpSpPr>
        <p:grpSpPr>
          <a:xfrm>
            <a:off x="7823316" y="922507"/>
            <a:ext cx="3983985" cy="611018"/>
            <a:chOff x="1032768" y="2137781"/>
            <a:chExt cx="8168327" cy="611018"/>
          </a:xfrm>
        </p:grpSpPr>
        <p:sp>
          <p:nvSpPr>
            <p:cNvPr id="3" name="Rectángulo 2">
              <a:extLst>
                <a:ext uri="{FF2B5EF4-FFF2-40B4-BE49-F238E27FC236}">
                  <a16:creationId xmlns:a16="http://schemas.microsoft.com/office/drawing/2014/main" id="{E828DB52-A660-688D-C331-B51DB751CA86}"/>
                </a:ext>
              </a:extLst>
            </p:cNvPr>
            <p:cNvSpPr/>
            <p:nvPr/>
          </p:nvSpPr>
          <p:spPr>
            <a:xfrm>
              <a:off x="1032768" y="2137781"/>
              <a:ext cx="8168327" cy="611018"/>
            </a:xfrm>
            <a:prstGeom prst="rect">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3">
                <a:hueOff val="1355300"/>
                <a:satOff val="50000"/>
                <a:lumOff val="-7353"/>
                <a:alphaOff val="0"/>
              </a:schemeClr>
            </a:effectRef>
            <a:fontRef idx="minor">
              <a:schemeClr val="lt1"/>
            </a:fontRef>
          </p:style>
        </p:sp>
        <p:sp>
          <p:nvSpPr>
            <p:cNvPr id="7" name="CuadroTexto 6">
              <a:extLst>
                <a:ext uri="{FF2B5EF4-FFF2-40B4-BE49-F238E27FC236}">
                  <a16:creationId xmlns:a16="http://schemas.microsoft.com/office/drawing/2014/main" id="{6A92508D-0FE9-9215-D85B-650AEDD55CED}"/>
                </a:ext>
              </a:extLst>
            </p:cNvPr>
            <p:cNvSpPr txBox="1"/>
            <p:nvPr/>
          </p:nvSpPr>
          <p:spPr>
            <a:xfrm>
              <a:off x="1032768" y="2137781"/>
              <a:ext cx="8168327"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Reconocimientos 2023</a:t>
              </a:r>
            </a:p>
          </p:txBody>
        </p:sp>
      </p:grpSp>
      <p:pic>
        <p:nvPicPr>
          <p:cNvPr id="4" name="Gráfico 3" descr="Insignia de seguir con relleno sólido">
            <a:extLst>
              <a:ext uri="{FF2B5EF4-FFF2-40B4-BE49-F238E27FC236}">
                <a16:creationId xmlns:a16="http://schemas.microsoft.com/office/drawing/2014/main" id="{586CE3A3-1B46-690F-149C-7F03FFC778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815" y="5231222"/>
            <a:ext cx="914400" cy="914400"/>
          </a:xfrm>
          <a:prstGeom prst="rect">
            <a:avLst/>
          </a:prstGeom>
        </p:spPr>
      </p:pic>
    </p:spTree>
    <p:extLst>
      <p:ext uri="{BB962C8B-B14F-4D97-AF65-F5344CB8AC3E}">
        <p14:creationId xmlns:p14="http://schemas.microsoft.com/office/powerpoint/2010/main" val="1255557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a 8">
            <a:extLst>
              <a:ext uri="{FF2B5EF4-FFF2-40B4-BE49-F238E27FC236}">
                <a16:creationId xmlns:a16="http://schemas.microsoft.com/office/drawing/2014/main" id="{BC97BC8B-D3B9-42BA-BB9F-BB1D2FA28211}"/>
              </a:ext>
            </a:extLst>
          </p:cNvPr>
          <p:cNvGraphicFramePr>
            <a:graphicFrameLocks noGrp="1"/>
          </p:cNvGraphicFramePr>
          <p:nvPr>
            <p:extLst>
              <p:ext uri="{D42A27DB-BD31-4B8C-83A1-F6EECF244321}">
                <p14:modId xmlns:p14="http://schemas.microsoft.com/office/powerpoint/2010/main" val="42142927"/>
              </p:ext>
            </p:extLst>
          </p:nvPr>
        </p:nvGraphicFramePr>
        <p:xfrm>
          <a:off x="346229" y="1578116"/>
          <a:ext cx="11754035" cy="3241481"/>
        </p:xfrm>
        <a:graphic>
          <a:graphicData uri="http://schemas.openxmlformats.org/drawingml/2006/table">
            <a:tbl>
              <a:tblPr firstRow="1" firstCol="1" bandRow="1">
                <a:tableStyleId>{5C22544A-7EE6-4342-B048-85BDC9FD1C3A}</a:tableStyleId>
              </a:tblPr>
              <a:tblGrid>
                <a:gridCol w="1162975">
                  <a:extLst>
                    <a:ext uri="{9D8B030D-6E8A-4147-A177-3AD203B41FA5}">
                      <a16:colId xmlns:a16="http://schemas.microsoft.com/office/drawing/2014/main" val="2517901397"/>
                    </a:ext>
                  </a:extLst>
                </a:gridCol>
                <a:gridCol w="10591060">
                  <a:extLst>
                    <a:ext uri="{9D8B030D-6E8A-4147-A177-3AD203B41FA5}">
                      <a16:colId xmlns:a16="http://schemas.microsoft.com/office/drawing/2014/main" val="3812268232"/>
                    </a:ext>
                  </a:extLst>
                </a:gridCol>
              </a:tblGrid>
              <a:tr h="132402">
                <a:tc gridSpan="2">
                  <a:txBody>
                    <a:bodyPr/>
                    <a:lstStyle/>
                    <a:p>
                      <a:pPr marL="204470" algn="ctr" defTabSz="457200" rtl="0" eaLnBrk="1" latinLnBrk="0" hangingPunct="1">
                        <a:lnSpc>
                          <a:spcPct val="107000"/>
                        </a:lnSpc>
                        <a:spcAft>
                          <a:spcPts val="800"/>
                        </a:spcAft>
                      </a:pPr>
                      <a:r>
                        <a:rPr lang="es-ES" sz="1800" b="1" kern="1200" dirty="0">
                          <a:solidFill>
                            <a:schemeClr val="tx1"/>
                          </a:solidFill>
                          <a:effectLst/>
                          <a:latin typeface="Century Gothic" panose="020B0502020202020204" pitchFamily="34" charset="0"/>
                          <a:ea typeface="+mn-ea"/>
                          <a:cs typeface="+mn-cs"/>
                        </a:rPr>
                        <a:t>REQUISITOS</a:t>
                      </a:r>
                    </a:p>
                  </a:txBody>
                  <a:tcPr marL="32610" marR="32610" marT="0" marB="0">
                    <a:solidFill>
                      <a:srgbClr val="DAC7DD"/>
                    </a:solidFill>
                  </a:tcPr>
                </a:tc>
                <a:tc hMerge="1">
                  <a:txBody>
                    <a:bodyPr/>
                    <a:lstStyle/>
                    <a:p>
                      <a:endParaRPr lang="es-ES"/>
                    </a:p>
                  </a:txBody>
                  <a:tcPr/>
                </a:tc>
                <a:extLst>
                  <a:ext uri="{0D108BD9-81ED-4DB2-BD59-A6C34878D82A}">
                    <a16:rowId xmlns:a16="http://schemas.microsoft.com/office/drawing/2014/main" val="1373392036"/>
                  </a:ext>
                </a:extLst>
              </a:tr>
              <a:tr h="841816">
                <a:tc>
                  <a:txBody>
                    <a:bodyPr/>
                    <a:lstStyle/>
                    <a:p>
                      <a:pPr marL="204470" algn="ctr" defTabSz="457200" rtl="0" eaLnBrk="1" latinLnBrk="0" hangingPunct="1">
                        <a:lnSpc>
                          <a:spcPct val="107000"/>
                        </a:lnSpc>
                        <a:spcAft>
                          <a:spcPts val="800"/>
                        </a:spcAft>
                      </a:pPr>
                      <a:r>
                        <a:rPr lang="es-ES" sz="1400" b="1" kern="1200" dirty="0">
                          <a:solidFill>
                            <a:schemeClr val="tx1"/>
                          </a:solidFill>
                          <a:effectLst/>
                          <a:latin typeface="Century Gothic" panose="020B0502020202020204" pitchFamily="34" charset="0"/>
                          <a:ea typeface="+mn-ea"/>
                          <a:cs typeface="+mn-cs"/>
                        </a:rPr>
                        <a:t>Previos </a:t>
                      </a:r>
                    </a:p>
                  </a:txBody>
                  <a:tcPr marL="32610" marR="32610" marT="0" marB="0">
                    <a:solidFill>
                      <a:srgbClr val="DAC7DD"/>
                    </a:solidFill>
                  </a:tcPr>
                </a:tc>
                <a:tc>
                  <a:txBody>
                    <a:bodyPr/>
                    <a:lstStyle/>
                    <a:p>
                      <a:pPr marL="204470" lvl="1" indent="-285750" algn="l" defTabSz="457200" rtl="0" eaLnBrk="1" latinLnBrk="0" hangingPunct="1">
                        <a:lnSpc>
                          <a:spcPct val="100000"/>
                        </a:lnSpc>
                        <a:spcAft>
                          <a:spcPts val="0"/>
                        </a:spcAft>
                        <a:buFont typeface="Arial" panose="020B0604020202020204" pitchFamily="34" charset="0"/>
                        <a:buChar char="•"/>
                      </a:pPr>
                      <a:r>
                        <a:rPr lang="es-MX" sz="1600" b="0" kern="1200" dirty="0">
                          <a:solidFill>
                            <a:schemeClr val="tx1"/>
                          </a:solidFill>
                          <a:effectLst/>
                          <a:latin typeface="Century Gothic" panose="020B0502020202020204" pitchFamily="34" charset="0"/>
                          <a:ea typeface="+mn-ea"/>
                          <a:cs typeface="+mn-cs"/>
                        </a:rPr>
                        <a:t>Contar con número de registro del Comité de Transparencia (Art. 89 LTAIPRC-CDMX), conforme a los Lineamientos emitidos por el INFO en 2020.</a:t>
                      </a:r>
                      <a:endParaRPr lang="es-ES" sz="1600" b="0" kern="1200" dirty="0">
                        <a:solidFill>
                          <a:schemeClr val="tx1"/>
                        </a:solidFill>
                        <a:effectLst/>
                        <a:latin typeface="Century Gothic" panose="020B0502020202020204" pitchFamily="34" charset="0"/>
                        <a:ea typeface="+mn-ea"/>
                        <a:cs typeface="+mn-cs"/>
                      </a:endParaRPr>
                    </a:p>
                    <a:p>
                      <a:pPr marL="204470" lvl="1" indent="-285750" algn="l" defTabSz="457200" rtl="0" eaLnBrk="1" latinLnBrk="0" hangingPunct="1">
                        <a:lnSpc>
                          <a:spcPct val="100000"/>
                        </a:lnSpc>
                        <a:spcAft>
                          <a:spcPts val="0"/>
                        </a:spcAft>
                        <a:buFont typeface="Arial" panose="020B0604020202020204" pitchFamily="34" charset="0"/>
                        <a:buChar char="•"/>
                      </a:pPr>
                      <a:r>
                        <a:rPr lang="es-MX" sz="1600" b="0" kern="1200" dirty="0">
                          <a:solidFill>
                            <a:schemeClr val="tx1"/>
                          </a:solidFill>
                          <a:effectLst/>
                          <a:latin typeface="Century Gothic" panose="020B0502020202020204" pitchFamily="34" charset="0"/>
                          <a:ea typeface="+mn-ea"/>
                          <a:cs typeface="+mn-cs"/>
                        </a:rPr>
                        <a:t>Haber notificado al INFO la integración de la Unidad de Transparencia (Art. 92 LTAIPRC-CDMX)</a:t>
                      </a:r>
                      <a:endParaRPr lang="es-ES" sz="1600" b="0" kern="1200" dirty="0">
                        <a:solidFill>
                          <a:schemeClr val="tx1"/>
                        </a:solidFill>
                        <a:effectLst/>
                        <a:latin typeface="Century Gothic" panose="020B0502020202020204" pitchFamily="34" charset="0"/>
                        <a:ea typeface="+mn-ea"/>
                        <a:cs typeface="+mn-cs"/>
                      </a:endParaRPr>
                    </a:p>
                  </a:txBody>
                  <a:tcPr marL="32610" marR="32610" marT="0" marB="0">
                    <a:solidFill>
                      <a:srgbClr val="DAC7DD"/>
                    </a:solidFill>
                  </a:tcPr>
                </a:tc>
                <a:extLst>
                  <a:ext uri="{0D108BD9-81ED-4DB2-BD59-A6C34878D82A}">
                    <a16:rowId xmlns:a16="http://schemas.microsoft.com/office/drawing/2014/main" val="337933298"/>
                  </a:ext>
                </a:extLst>
              </a:tr>
              <a:tr h="825623">
                <a:tc>
                  <a:txBody>
                    <a:bodyPr/>
                    <a:lstStyle/>
                    <a:p>
                      <a:pPr marL="204470" algn="ctr" defTabSz="457200" rtl="0" eaLnBrk="1" latinLnBrk="0" hangingPunct="1">
                        <a:lnSpc>
                          <a:spcPct val="107000"/>
                        </a:lnSpc>
                        <a:spcAft>
                          <a:spcPts val="800"/>
                        </a:spcAft>
                      </a:pPr>
                      <a:r>
                        <a:rPr lang="es-ES" sz="1400" b="1" kern="1200" dirty="0">
                          <a:solidFill>
                            <a:schemeClr val="tx1"/>
                          </a:solidFill>
                          <a:effectLst/>
                          <a:latin typeface="Century Gothic" panose="020B0502020202020204" pitchFamily="34" charset="0"/>
                          <a:ea typeface="+mn-ea"/>
                          <a:cs typeface="+mn-cs"/>
                        </a:rPr>
                        <a:t>Capacitación (cursos)</a:t>
                      </a:r>
                    </a:p>
                  </a:txBody>
                  <a:tcPr marL="32610" marR="32610" marT="0" marB="0">
                    <a:solidFill>
                      <a:srgbClr val="DAC7DD"/>
                    </a:solidFill>
                  </a:tcPr>
                </a:tc>
                <a:tc>
                  <a:txBody>
                    <a:bodyPr/>
                    <a:lstStyle/>
                    <a:p>
                      <a:pPr>
                        <a:lnSpc>
                          <a:spcPct val="100000"/>
                        </a:lnSpc>
                        <a:spcAft>
                          <a:spcPts val="0"/>
                        </a:spcAft>
                      </a:pPr>
                      <a:r>
                        <a:rPr lang="es-MX" sz="1600" b="0" kern="1200" dirty="0">
                          <a:solidFill>
                            <a:schemeClr val="tx1"/>
                          </a:solidFill>
                          <a:effectLst/>
                          <a:latin typeface="Century Gothic" panose="020B0502020202020204" pitchFamily="34" charset="0"/>
                          <a:ea typeface="+mn-ea"/>
                          <a:cs typeface="+mn-cs"/>
                        </a:rPr>
                        <a:t>Capacitar a </a:t>
                      </a:r>
                      <a:r>
                        <a:rPr lang="es-ES" sz="1600" b="0" kern="1200" dirty="0">
                          <a:solidFill>
                            <a:schemeClr val="tx1"/>
                          </a:solidFill>
                          <a:effectLst/>
                          <a:latin typeface="Century Gothic" panose="020B0502020202020204" pitchFamily="34" charset="0"/>
                          <a:ea typeface="+mn-ea"/>
                          <a:cs typeface="+mn-cs"/>
                        </a:rPr>
                        <a:t>los integrantes del Comité de Transparencia y al personal de la Unidad de Transparencia </a:t>
                      </a:r>
                      <a:r>
                        <a:rPr lang="es-ES" sz="1600" dirty="0">
                          <a:solidFill>
                            <a:schemeClr val="tx1"/>
                          </a:solidFill>
                          <a:effectLst/>
                          <a:latin typeface="Century Gothic" panose="020B0502020202020204" pitchFamily="34" charset="0"/>
                        </a:rPr>
                        <a:t>en los siguientes cursos: </a:t>
                      </a:r>
                    </a:p>
                    <a:p>
                      <a:pPr marL="742950" lvl="1" indent="-285750">
                        <a:lnSpc>
                          <a:spcPct val="100000"/>
                        </a:lnSpc>
                        <a:spcAft>
                          <a:spcPts val="0"/>
                        </a:spcAft>
                        <a:buFont typeface="Arial" panose="020B0604020202020204" pitchFamily="34" charset="0"/>
                        <a:buChar char="•"/>
                      </a:pPr>
                      <a:r>
                        <a:rPr lang="es-ES" sz="1600" dirty="0">
                          <a:solidFill>
                            <a:schemeClr val="tx1"/>
                          </a:solidFill>
                          <a:effectLst/>
                          <a:latin typeface="Century Gothic" panose="020B0502020202020204" pitchFamily="34" charset="0"/>
                        </a:rPr>
                        <a:t>Ley de Transparencia, Acceso a la Información Pública y Rendición de Cuentas de la CDMX (LTAIPRC).</a:t>
                      </a:r>
                    </a:p>
                    <a:p>
                      <a:pPr marL="742950" lvl="1" indent="-285750">
                        <a:lnSpc>
                          <a:spcPct val="100000"/>
                        </a:lnSpc>
                        <a:spcAft>
                          <a:spcPts val="0"/>
                        </a:spcAft>
                        <a:buFont typeface="Arial" panose="020B0604020202020204" pitchFamily="34" charset="0"/>
                        <a:buChar char="•"/>
                      </a:pPr>
                      <a:r>
                        <a:rPr lang="es-ES" sz="1600" dirty="0">
                          <a:solidFill>
                            <a:schemeClr val="tx1"/>
                          </a:solidFill>
                          <a:effectLst/>
                          <a:latin typeface="Century Gothic" panose="020B0502020202020204" pitchFamily="34" charset="0"/>
                        </a:rPr>
                        <a:t>Protección de Datos Personales en Posesión de Sujetos Obligados de la CDMX (LPDPPSO).</a:t>
                      </a:r>
                    </a:p>
                    <a:p>
                      <a:pPr marL="742950" lvl="1" indent="-285750">
                        <a:lnSpc>
                          <a:spcPct val="100000"/>
                        </a:lnSpc>
                        <a:spcAft>
                          <a:spcPts val="0"/>
                        </a:spcAft>
                        <a:buFont typeface="Arial" panose="020B0604020202020204" pitchFamily="34" charset="0"/>
                        <a:buChar char="•"/>
                      </a:pPr>
                      <a:r>
                        <a:rPr lang="es-ES"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Curso especializado.</a:t>
                      </a:r>
                      <a:endParaRPr lang="es-ES" sz="1600" b="0" kern="1200" dirty="0">
                        <a:solidFill>
                          <a:schemeClr val="tx1"/>
                        </a:solidFill>
                        <a:effectLst/>
                        <a:latin typeface="Century Gothic" panose="020B0502020202020204" pitchFamily="34" charset="0"/>
                        <a:ea typeface="+mn-ea"/>
                        <a:cs typeface="+mn-cs"/>
                      </a:endParaRPr>
                    </a:p>
                  </a:txBody>
                  <a:tcPr marL="32610" marR="32610" marT="0" marB="0">
                    <a:solidFill>
                      <a:srgbClr val="DAC7DD"/>
                    </a:solidFill>
                  </a:tcPr>
                </a:tc>
                <a:extLst>
                  <a:ext uri="{0D108BD9-81ED-4DB2-BD59-A6C34878D82A}">
                    <a16:rowId xmlns:a16="http://schemas.microsoft.com/office/drawing/2014/main" val="767194344"/>
                  </a:ext>
                </a:extLst>
              </a:tr>
              <a:tr h="599384">
                <a:tc>
                  <a:txBody>
                    <a:bodyPr/>
                    <a:lstStyle/>
                    <a:p>
                      <a:pPr marL="204470" algn="ctr" defTabSz="457200" rtl="0" eaLnBrk="1" latinLnBrk="0" hangingPunct="1">
                        <a:lnSpc>
                          <a:spcPct val="107000"/>
                        </a:lnSpc>
                        <a:spcAft>
                          <a:spcPts val="800"/>
                        </a:spcAft>
                      </a:pPr>
                      <a:r>
                        <a:rPr lang="es-ES" sz="1400" b="1" kern="1200" dirty="0">
                          <a:solidFill>
                            <a:schemeClr val="tx1"/>
                          </a:solidFill>
                          <a:effectLst/>
                          <a:latin typeface="Century Gothic" panose="020B0502020202020204" pitchFamily="34" charset="0"/>
                          <a:ea typeface="+mn-ea"/>
                          <a:cs typeface="+mn-cs"/>
                        </a:rPr>
                        <a:t>Requisitos documentales</a:t>
                      </a:r>
                    </a:p>
                  </a:txBody>
                  <a:tcPr marL="32610" marR="32610" marT="0" marB="0">
                    <a:solidFill>
                      <a:srgbClr val="DAC7DD"/>
                    </a:solidFill>
                  </a:tcPr>
                </a:tc>
                <a:tc>
                  <a:txBody>
                    <a:bodyPr/>
                    <a:lstStyle/>
                    <a:p>
                      <a:pPr marL="204470" lvl="1" indent="-285750" algn="l" defTabSz="457200" rtl="0" eaLnBrk="1" latinLnBrk="0" hangingPunct="1">
                        <a:lnSpc>
                          <a:spcPct val="100000"/>
                        </a:lnSpc>
                        <a:spcAft>
                          <a:spcPts val="0"/>
                        </a:spcAft>
                        <a:buFont typeface="Arial" panose="020B0604020202020204" pitchFamily="34" charset="0"/>
                        <a:buChar char="•"/>
                      </a:pPr>
                      <a:r>
                        <a:rPr lang="es-ES" sz="1600" b="0" kern="1200" dirty="0">
                          <a:solidFill>
                            <a:schemeClr val="tx1"/>
                          </a:solidFill>
                          <a:effectLst/>
                          <a:latin typeface="Century Gothic" panose="020B0502020202020204" pitchFamily="34" charset="0"/>
                          <a:ea typeface="+mn-ea"/>
                          <a:cs typeface="+mn-cs"/>
                        </a:rPr>
                        <a:t>Elaborar y enviar solicitud por escrito.</a:t>
                      </a:r>
                    </a:p>
                    <a:p>
                      <a:pPr marL="204470" lvl="1" indent="-285750" algn="l" defTabSz="457200" rtl="0" eaLnBrk="1" latinLnBrk="0" hangingPunct="1">
                        <a:lnSpc>
                          <a:spcPct val="100000"/>
                        </a:lnSpc>
                        <a:spcAft>
                          <a:spcPts val="0"/>
                        </a:spcAft>
                        <a:buFont typeface="Arial" panose="020B0604020202020204" pitchFamily="34" charset="0"/>
                        <a:buChar char="•"/>
                      </a:pPr>
                      <a:r>
                        <a:rPr lang="es-ES" sz="1600" b="0" kern="1200" dirty="0">
                          <a:solidFill>
                            <a:schemeClr val="tx1"/>
                          </a:solidFill>
                          <a:effectLst/>
                          <a:latin typeface="Century Gothic" panose="020B0502020202020204" pitchFamily="34" charset="0"/>
                          <a:ea typeface="+mn-ea"/>
                          <a:cs typeface="+mn-cs"/>
                        </a:rPr>
                        <a:t>Requisitar y enviar los formatos que se soliciten</a:t>
                      </a:r>
                    </a:p>
                  </a:txBody>
                  <a:tcPr marL="32610" marR="32610" marT="0" marB="0">
                    <a:solidFill>
                      <a:srgbClr val="DAC7DD"/>
                    </a:solidFill>
                  </a:tcPr>
                </a:tc>
                <a:extLst>
                  <a:ext uri="{0D108BD9-81ED-4DB2-BD59-A6C34878D82A}">
                    <a16:rowId xmlns:a16="http://schemas.microsoft.com/office/drawing/2014/main" val="853819325"/>
                  </a:ext>
                </a:extLst>
              </a:tr>
            </a:tbl>
          </a:graphicData>
        </a:graphic>
      </p:graphicFrame>
      <p:graphicFrame>
        <p:nvGraphicFramePr>
          <p:cNvPr id="6" name="Tabla 5">
            <a:extLst>
              <a:ext uri="{FF2B5EF4-FFF2-40B4-BE49-F238E27FC236}">
                <a16:creationId xmlns:a16="http://schemas.microsoft.com/office/drawing/2014/main" id="{6BEAD0A6-CDF0-1BF3-211C-CB075ECE5AE4}"/>
              </a:ext>
            </a:extLst>
          </p:cNvPr>
          <p:cNvGraphicFramePr>
            <a:graphicFrameLocks noGrp="1"/>
          </p:cNvGraphicFramePr>
          <p:nvPr>
            <p:extLst>
              <p:ext uri="{D42A27DB-BD31-4B8C-83A1-F6EECF244321}">
                <p14:modId xmlns:p14="http://schemas.microsoft.com/office/powerpoint/2010/main" val="3535705800"/>
              </p:ext>
            </p:extLst>
          </p:nvPr>
        </p:nvGraphicFramePr>
        <p:xfrm>
          <a:off x="2577363" y="4893553"/>
          <a:ext cx="9522902" cy="1502474"/>
        </p:xfrm>
        <a:graphic>
          <a:graphicData uri="http://schemas.openxmlformats.org/drawingml/2006/table">
            <a:tbl>
              <a:tblPr firstRow="1" firstCol="1" bandRow="1">
                <a:tableStyleId>{5C22544A-7EE6-4342-B048-85BDC9FD1C3A}</a:tableStyleId>
              </a:tblPr>
              <a:tblGrid>
                <a:gridCol w="1565710">
                  <a:extLst>
                    <a:ext uri="{9D8B030D-6E8A-4147-A177-3AD203B41FA5}">
                      <a16:colId xmlns:a16="http://schemas.microsoft.com/office/drawing/2014/main" val="805202232"/>
                    </a:ext>
                  </a:extLst>
                </a:gridCol>
                <a:gridCol w="7957192">
                  <a:extLst>
                    <a:ext uri="{9D8B030D-6E8A-4147-A177-3AD203B41FA5}">
                      <a16:colId xmlns:a16="http://schemas.microsoft.com/office/drawing/2014/main" val="1388795015"/>
                    </a:ext>
                  </a:extLst>
                </a:gridCol>
              </a:tblGrid>
              <a:tr h="225006">
                <a:tc gridSpan="2">
                  <a:txBody>
                    <a:bodyPr/>
                    <a:lstStyle/>
                    <a:p>
                      <a:pPr marL="204470" algn="ctr">
                        <a:lnSpc>
                          <a:spcPct val="107000"/>
                        </a:lnSpc>
                        <a:spcAft>
                          <a:spcPts val="800"/>
                        </a:spcAft>
                      </a:pPr>
                      <a:r>
                        <a:rPr lang="es-ES" sz="1800" dirty="0">
                          <a:solidFill>
                            <a:schemeClr val="tx1"/>
                          </a:solidFill>
                          <a:effectLst/>
                          <a:latin typeface="Century Gothic" panose="020B0502020202020204" pitchFamily="34" charset="0"/>
                        </a:rPr>
                        <a:t>REQUISITOS</a:t>
                      </a:r>
                      <a:endParaRPr lang="es-ES"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6851" marR="56851" marT="0" marB="0">
                    <a:solidFill>
                      <a:srgbClr val="DFC9EF"/>
                    </a:solidFill>
                  </a:tcPr>
                </a:tc>
                <a:tc hMerge="1">
                  <a:txBody>
                    <a:bodyPr/>
                    <a:lstStyle/>
                    <a:p>
                      <a:endParaRPr lang="es-ES"/>
                    </a:p>
                  </a:txBody>
                  <a:tcPr/>
                </a:tc>
                <a:extLst>
                  <a:ext uri="{0D108BD9-81ED-4DB2-BD59-A6C34878D82A}">
                    <a16:rowId xmlns:a16="http://schemas.microsoft.com/office/drawing/2014/main" val="2818610497"/>
                  </a:ext>
                </a:extLst>
              </a:tr>
              <a:tr h="685812">
                <a:tc>
                  <a:txBody>
                    <a:bodyPr/>
                    <a:lstStyle/>
                    <a:p>
                      <a:pPr>
                        <a:lnSpc>
                          <a:spcPct val="107000"/>
                        </a:lnSpc>
                        <a:spcAft>
                          <a:spcPts val="800"/>
                        </a:spcAft>
                      </a:pPr>
                      <a:r>
                        <a:rPr lang="es-ES" sz="1600" dirty="0">
                          <a:solidFill>
                            <a:schemeClr val="tx1"/>
                          </a:solidFill>
                          <a:effectLst/>
                          <a:latin typeface="Century Gothic" panose="020B0502020202020204" pitchFamily="34" charset="0"/>
                        </a:rPr>
                        <a:t>Capacitación (cursos)</a:t>
                      </a:r>
                      <a:endParaRPr lang="es-ES"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6851" marR="56851" marT="0" marB="0">
                    <a:solidFill>
                      <a:srgbClr val="DFC9EF"/>
                    </a:solidFill>
                  </a:tcPr>
                </a:tc>
                <a:tc>
                  <a:txBody>
                    <a:bodyPr/>
                    <a:lstStyle/>
                    <a:p>
                      <a:pPr>
                        <a:lnSpc>
                          <a:spcPct val="100000"/>
                        </a:lnSpc>
                        <a:spcAft>
                          <a:spcPts val="0"/>
                        </a:spcAft>
                      </a:pPr>
                      <a:r>
                        <a:rPr lang="es-MX" sz="1600" b="1" dirty="0">
                          <a:solidFill>
                            <a:schemeClr val="tx1"/>
                          </a:solidFill>
                          <a:effectLst/>
                          <a:latin typeface="Century Gothic" panose="020B0502020202020204" pitchFamily="34" charset="0"/>
                        </a:rPr>
                        <a:t>Además, </a:t>
                      </a:r>
                      <a:r>
                        <a:rPr lang="es-MX" sz="1600" dirty="0">
                          <a:solidFill>
                            <a:schemeClr val="tx1"/>
                          </a:solidFill>
                          <a:effectLst/>
                          <a:latin typeface="Century Gothic" panose="020B0502020202020204" pitchFamily="34" charset="0"/>
                        </a:rPr>
                        <a:t>se deben capacitar a los </a:t>
                      </a:r>
                      <a:r>
                        <a:rPr lang="es-ES" sz="1600" b="0" kern="1200" dirty="0">
                          <a:solidFill>
                            <a:schemeClr val="tx1"/>
                          </a:solidFill>
                          <a:effectLst/>
                          <a:latin typeface="Century Gothic" panose="020B0502020202020204" pitchFamily="34" charset="0"/>
                          <a:ea typeface="+mn-ea"/>
                          <a:cs typeface="+mn-cs"/>
                        </a:rPr>
                        <a:t>integrantes del Comité de Transparencia y al personal de la Unidad de Transparencia </a:t>
                      </a:r>
                      <a:r>
                        <a:rPr lang="es-ES" sz="1600" dirty="0">
                          <a:solidFill>
                            <a:schemeClr val="tx1"/>
                          </a:solidFill>
                          <a:effectLst/>
                          <a:latin typeface="Century Gothic" panose="020B0502020202020204" pitchFamily="34" charset="0"/>
                        </a:rPr>
                        <a:t>en el curso: </a:t>
                      </a:r>
                    </a:p>
                    <a:p>
                      <a:pPr marL="742950" lvl="1" indent="-285750">
                        <a:lnSpc>
                          <a:spcPct val="100000"/>
                        </a:lnSpc>
                        <a:spcAft>
                          <a:spcPts val="0"/>
                        </a:spcAft>
                        <a:buFont typeface="Arial" panose="020B0604020202020204" pitchFamily="34" charset="0"/>
                        <a:buChar char="•"/>
                      </a:pPr>
                      <a:r>
                        <a:rPr lang="es-ES" sz="1600" dirty="0">
                          <a:solidFill>
                            <a:schemeClr val="tx1"/>
                          </a:solidFill>
                          <a:effectLst/>
                          <a:latin typeface="Century Gothic" panose="020B0502020202020204" pitchFamily="34" charset="0"/>
                        </a:rPr>
                        <a:t>Introducción a la Organización de Archivos.</a:t>
                      </a:r>
                    </a:p>
                  </a:txBody>
                  <a:tcPr marL="56851" marR="56851" marT="0" marB="0">
                    <a:solidFill>
                      <a:srgbClr val="DFC9EF"/>
                    </a:solidFill>
                  </a:tcPr>
                </a:tc>
                <a:extLst>
                  <a:ext uri="{0D108BD9-81ED-4DB2-BD59-A6C34878D82A}">
                    <a16:rowId xmlns:a16="http://schemas.microsoft.com/office/drawing/2014/main" val="2861096867"/>
                  </a:ext>
                </a:extLst>
              </a:tr>
              <a:tr h="474031">
                <a:tc>
                  <a:txBody>
                    <a:bodyPr/>
                    <a:lstStyle/>
                    <a:p>
                      <a:pPr>
                        <a:lnSpc>
                          <a:spcPct val="107000"/>
                        </a:lnSpc>
                        <a:spcAft>
                          <a:spcPts val="800"/>
                        </a:spcAft>
                      </a:pPr>
                      <a:r>
                        <a:rPr lang="es-ES" sz="1600" dirty="0">
                          <a:solidFill>
                            <a:schemeClr val="tx1"/>
                          </a:solidFill>
                          <a:effectLst/>
                          <a:latin typeface="Century Gothic" panose="020B0502020202020204" pitchFamily="34" charset="0"/>
                        </a:rPr>
                        <a:t>Requisitos documentales</a:t>
                      </a:r>
                      <a:endParaRPr lang="es-ES"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6851" marR="56851" marT="0" marB="0">
                    <a:solidFill>
                      <a:srgbClr val="DFC9EF"/>
                    </a:solidFill>
                  </a:tcPr>
                </a:tc>
                <a:tc>
                  <a:txBody>
                    <a:bodyPr/>
                    <a:lstStyle/>
                    <a:p>
                      <a:pPr marL="204470" lvl="1" indent="-285750" algn="l" defTabSz="457200" rtl="0" eaLnBrk="1" latinLnBrk="0" hangingPunct="1">
                        <a:lnSpc>
                          <a:spcPct val="100000"/>
                        </a:lnSpc>
                        <a:spcAft>
                          <a:spcPts val="0"/>
                        </a:spcAft>
                        <a:buFont typeface="Arial" panose="020B0604020202020204" pitchFamily="34" charset="0"/>
                        <a:buChar char="•"/>
                      </a:pPr>
                      <a:r>
                        <a:rPr lang="es-ES" sz="1600" b="0" kern="1200" dirty="0">
                          <a:solidFill>
                            <a:schemeClr val="tx1"/>
                          </a:solidFill>
                          <a:effectLst/>
                          <a:latin typeface="Century Gothic" panose="020B0502020202020204" pitchFamily="34" charset="0"/>
                          <a:ea typeface="+mn-ea"/>
                          <a:cs typeface="+mn-cs"/>
                        </a:rPr>
                        <a:t>En el mismo oficio solicitar obtener el reconocimiento PLUS.</a:t>
                      </a:r>
                    </a:p>
                    <a:p>
                      <a:pPr marL="204470" lvl="1" indent="-285750" algn="l" defTabSz="457200" rtl="0" eaLnBrk="1" latinLnBrk="0" hangingPunct="1">
                        <a:lnSpc>
                          <a:spcPct val="100000"/>
                        </a:lnSpc>
                        <a:spcAft>
                          <a:spcPts val="0"/>
                        </a:spcAft>
                        <a:buFont typeface="Arial" panose="020B0604020202020204" pitchFamily="34" charset="0"/>
                        <a:buChar char="•"/>
                      </a:pPr>
                      <a:r>
                        <a:rPr lang="es-ES" sz="1600" b="0" kern="1200" dirty="0">
                          <a:solidFill>
                            <a:schemeClr val="tx1"/>
                          </a:solidFill>
                          <a:effectLst/>
                          <a:latin typeface="Century Gothic" panose="020B0502020202020204" pitchFamily="34" charset="0"/>
                          <a:ea typeface="+mn-ea"/>
                          <a:cs typeface="+mn-cs"/>
                        </a:rPr>
                        <a:t>Requisitar y enviar el formato adicional.</a:t>
                      </a:r>
                      <a:endParaRPr lang="es-ES" sz="1600" kern="1200" dirty="0">
                        <a:solidFill>
                          <a:schemeClr val="tx1"/>
                        </a:solidFill>
                        <a:effectLst/>
                        <a:latin typeface="Century Gothic" panose="020B0502020202020204" pitchFamily="34" charset="0"/>
                        <a:ea typeface="+mn-ea"/>
                        <a:cs typeface="+mn-cs"/>
                      </a:endParaRPr>
                    </a:p>
                  </a:txBody>
                  <a:tcPr marL="56851" marR="56851" marT="0" marB="0">
                    <a:solidFill>
                      <a:srgbClr val="DFC9EF"/>
                    </a:solidFill>
                  </a:tcPr>
                </a:tc>
                <a:extLst>
                  <a:ext uri="{0D108BD9-81ED-4DB2-BD59-A6C34878D82A}">
                    <a16:rowId xmlns:a16="http://schemas.microsoft.com/office/drawing/2014/main" val="2631772570"/>
                  </a:ext>
                </a:extLst>
              </a:tr>
            </a:tbl>
          </a:graphicData>
        </a:graphic>
      </p:graphicFrame>
      <p:grpSp>
        <p:nvGrpSpPr>
          <p:cNvPr id="7" name="Grupo 6">
            <a:extLst>
              <a:ext uri="{FF2B5EF4-FFF2-40B4-BE49-F238E27FC236}">
                <a16:creationId xmlns:a16="http://schemas.microsoft.com/office/drawing/2014/main" id="{649DC11A-0A40-E264-B4D5-B7DC59334CD9}"/>
              </a:ext>
            </a:extLst>
          </p:cNvPr>
          <p:cNvGrpSpPr/>
          <p:nvPr/>
        </p:nvGrpSpPr>
        <p:grpSpPr>
          <a:xfrm>
            <a:off x="-75156" y="4587459"/>
            <a:ext cx="2369186" cy="1808568"/>
            <a:chOff x="1469656" y="1862916"/>
            <a:chExt cx="2369186" cy="1808568"/>
          </a:xfrm>
        </p:grpSpPr>
        <p:sp>
          <p:nvSpPr>
            <p:cNvPr id="8" name="Rectángulo 7">
              <a:extLst>
                <a:ext uri="{FF2B5EF4-FFF2-40B4-BE49-F238E27FC236}">
                  <a16:creationId xmlns:a16="http://schemas.microsoft.com/office/drawing/2014/main" id="{85241278-0518-8BB5-286B-E8C8347E03CF}"/>
                </a:ext>
              </a:extLst>
            </p:cNvPr>
            <p:cNvSpPr/>
            <p:nvPr/>
          </p:nvSpPr>
          <p:spPr>
            <a:xfrm>
              <a:off x="1544812" y="2286635"/>
              <a:ext cx="2294030" cy="13848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CuadroTexto 9">
              <a:extLst>
                <a:ext uri="{FF2B5EF4-FFF2-40B4-BE49-F238E27FC236}">
                  <a16:creationId xmlns:a16="http://schemas.microsoft.com/office/drawing/2014/main" id="{AC49A33A-0ADE-E69C-8403-BAFB3EB6288D}"/>
                </a:ext>
              </a:extLst>
            </p:cNvPr>
            <p:cNvSpPr txBox="1"/>
            <p:nvPr/>
          </p:nvSpPr>
          <p:spPr>
            <a:xfrm>
              <a:off x="1469656" y="1862916"/>
              <a:ext cx="2294030" cy="13848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7940" tIns="27940" rIns="27940" bIns="27940" numCol="1" spcCol="1270" anchor="ctr" anchorCtr="0">
              <a:noAutofit/>
            </a:bodyPr>
            <a:lstStyle/>
            <a:p>
              <a:pPr marL="0" lvl="0" indent="0" algn="ctr" defTabSz="977900">
                <a:spcBef>
                  <a:spcPct val="0"/>
                </a:spcBef>
                <a:buNone/>
              </a:pPr>
              <a:r>
                <a:rPr lang="es-ES" sz="2200" b="1" kern="1200" dirty="0">
                  <a:solidFill>
                    <a:schemeClr val="accent2">
                      <a:lumMod val="75000"/>
                    </a:schemeClr>
                  </a:solidFill>
                </a:rPr>
                <a:t>CT y UT 100% Capacitados</a:t>
              </a:r>
            </a:p>
          </p:txBody>
        </p:sp>
      </p:grpSp>
      <p:grpSp>
        <p:nvGrpSpPr>
          <p:cNvPr id="2" name="Grupo 1">
            <a:extLst>
              <a:ext uri="{FF2B5EF4-FFF2-40B4-BE49-F238E27FC236}">
                <a16:creationId xmlns:a16="http://schemas.microsoft.com/office/drawing/2014/main" id="{FE50D6B3-8385-F5CA-CDC3-AC30936B7E51}"/>
              </a:ext>
            </a:extLst>
          </p:cNvPr>
          <p:cNvGrpSpPr/>
          <p:nvPr/>
        </p:nvGrpSpPr>
        <p:grpSpPr>
          <a:xfrm>
            <a:off x="8075721" y="958203"/>
            <a:ext cx="4015666" cy="611018"/>
            <a:chOff x="1032768" y="2137781"/>
            <a:chExt cx="8168327" cy="611018"/>
          </a:xfrm>
        </p:grpSpPr>
        <p:sp>
          <p:nvSpPr>
            <p:cNvPr id="3" name="Rectángulo 2">
              <a:extLst>
                <a:ext uri="{FF2B5EF4-FFF2-40B4-BE49-F238E27FC236}">
                  <a16:creationId xmlns:a16="http://schemas.microsoft.com/office/drawing/2014/main" id="{B25251ED-786E-A00F-A9F8-7FF5A50F4418}"/>
                </a:ext>
              </a:extLst>
            </p:cNvPr>
            <p:cNvSpPr/>
            <p:nvPr/>
          </p:nvSpPr>
          <p:spPr>
            <a:xfrm>
              <a:off x="1032768" y="2137781"/>
              <a:ext cx="8168327" cy="611018"/>
            </a:xfrm>
            <a:prstGeom prst="rect">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3">
                <a:hueOff val="1355300"/>
                <a:satOff val="50000"/>
                <a:lumOff val="-7353"/>
                <a:alphaOff val="0"/>
              </a:schemeClr>
            </a:effectRef>
            <a:fontRef idx="minor">
              <a:schemeClr val="lt1"/>
            </a:fontRef>
          </p:style>
        </p:sp>
        <p:sp>
          <p:nvSpPr>
            <p:cNvPr id="11" name="CuadroTexto 10">
              <a:extLst>
                <a:ext uri="{FF2B5EF4-FFF2-40B4-BE49-F238E27FC236}">
                  <a16:creationId xmlns:a16="http://schemas.microsoft.com/office/drawing/2014/main" id="{28153478-3D47-BDFE-E3B7-FA164C7CFE5A}"/>
                </a:ext>
              </a:extLst>
            </p:cNvPr>
            <p:cNvSpPr txBox="1"/>
            <p:nvPr/>
          </p:nvSpPr>
          <p:spPr>
            <a:xfrm>
              <a:off x="1032768" y="2137781"/>
              <a:ext cx="8168327"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Reconocimientos 2023</a:t>
              </a:r>
            </a:p>
          </p:txBody>
        </p:sp>
      </p:grpSp>
      <p:pic>
        <p:nvPicPr>
          <p:cNvPr id="4" name="Gráfico 3" descr="Insignia de seguir con relleno sólido">
            <a:extLst>
              <a:ext uri="{FF2B5EF4-FFF2-40B4-BE49-F238E27FC236}">
                <a16:creationId xmlns:a16="http://schemas.microsoft.com/office/drawing/2014/main" id="{1F0D530D-D76A-4C34-1206-7BB461E7FE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815" y="5481627"/>
            <a:ext cx="914400" cy="914400"/>
          </a:xfrm>
          <a:prstGeom prst="rect">
            <a:avLst/>
          </a:prstGeom>
        </p:spPr>
      </p:pic>
    </p:spTree>
    <p:extLst>
      <p:ext uri="{BB962C8B-B14F-4D97-AF65-F5344CB8AC3E}">
        <p14:creationId xmlns:p14="http://schemas.microsoft.com/office/powerpoint/2010/main" val="2222218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Diagrama 11">
            <a:extLst>
              <a:ext uri="{FF2B5EF4-FFF2-40B4-BE49-F238E27FC236}">
                <a16:creationId xmlns:a16="http://schemas.microsoft.com/office/drawing/2014/main" id="{A40B49BA-07AF-4889-B463-A4A9D789EBF9}"/>
              </a:ext>
            </a:extLst>
          </p:cNvPr>
          <p:cNvGraphicFramePr/>
          <p:nvPr>
            <p:extLst>
              <p:ext uri="{D42A27DB-BD31-4B8C-83A1-F6EECF244321}">
                <p14:modId xmlns:p14="http://schemas.microsoft.com/office/powerpoint/2010/main" val="3028660715"/>
              </p:ext>
            </p:extLst>
          </p:nvPr>
        </p:nvGraphicFramePr>
        <p:xfrm>
          <a:off x="276739" y="1787184"/>
          <a:ext cx="11754299" cy="4773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a:extLst>
              <a:ext uri="{FF2B5EF4-FFF2-40B4-BE49-F238E27FC236}">
                <a16:creationId xmlns:a16="http://schemas.microsoft.com/office/drawing/2014/main" id="{AD8C4C0B-7E3D-E765-3252-C5B713DB3BF7}"/>
              </a:ext>
            </a:extLst>
          </p:cNvPr>
          <p:cNvSpPr/>
          <p:nvPr/>
        </p:nvSpPr>
        <p:spPr>
          <a:xfrm>
            <a:off x="497150" y="2689934"/>
            <a:ext cx="1509204" cy="42612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5 puntos</a:t>
            </a:r>
          </a:p>
        </p:txBody>
      </p:sp>
      <p:sp>
        <p:nvSpPr>
          <p:cNvPr id="4" name="Rectángulo 3">
            <a:extLst>
              <a:ext uri="{FF2B5EF4-FFF2-40B4-BE49-F238E27FC236}">
                <a16:creationId xmlns:a16="http://schemas.microsoft.com/office/drawing/2014/main" id="{EBF23BDF-5E00-1853-78A6-A097882D2574}"/>
              </a:ext>
            </a:extLst>
          </p:cNvPr>
          <p:cNvSpPr/>
          <p:nvPr/>
        </p:nvSpPr>
        <p:spPr>
          <a:xfrm>
            <a:off x="3765612" y="2690674"/>
            <a:ext cx="1509204" cy="42612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4 puntos</a:t>
            </a:r>
          </a:p>
        </p:txBody>
      </p:sp>
      <p:sp>
        <p:nvSpPr>
          <p:cNvPr id="5" name="Rectángulo 4">
            <a:extLst>
              <a:ext uri="{FF2B5EF4-FFF2-40B4-BE49-F238E27FC236}">
                <a16:creationId xmlns:a16="http://schemas.microsoft.com/office/drawing/2014/main" id="{1A650A7C-8CD3-7050-8AAE-7C8521DAFBA8}"/>
              </a:ext>
            </a:extLst>
          </p:cNvPr>
          <p:cNvSpPr/>
          <p:nvPr/>
        </p:nvSpPr>
        <p:spPr>
          <a:xfrm>
            <a:off x="7034074" y="2689934"/>
            <a:ext cx="1509204" cy="42612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2 puntos</a:t>
            </a:r>
          </a:p>
        </p:txBody>
      </p:sp>
      <p:sp>
        <p:nvSpPr>
          <p:cNvPr id="6" name="Rectángulo 5">
            <a:extLst>
              <a:ext uri="{FF2B5EF4-FFF2-40B4-BE49-F238E27FC236}">
                <a16:creationId xmlns:a16="http://schemas.microsoft.com/office/drawing/2014/main" id="{619EC810-80C8-2741-C22F-317EBAC459CC}"/>
              </a:ext>
            </a:extLst>
          </p:cNvPr>
          <p:cNvSpPr/>
          <p:nvPr/>
        </p:nvSpPr>
        <p:spPr>
          <a:xfrm>
            <a:off x="10406057" y="2690674"/>
            <a:ext cx="1509204" cy="42612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11 puntos</a:t>
            </a:r>
          </a:p>
        </p:txBody>
      </p:sp>
      <p:sp>
        <p:nvSpPr>
          <p:cNvPr id="9" name="Cruz 8">
            <a:extLst>
              <a:ext uri="{FF2B5EF4-FFF2-40B4-BE49-F238E27FC236}">
                <a16:creationId xmlns:a16="http://schemas.microsoft.com/office/drawing/2014/main" id="{998AEF93-3158-58FA-634D-4FF6106BD304}"/>
              </a:ext>
            </a:extLst>
          </p:cNvPr>
          <p:cNvSpPr/>
          <p:nvPr/>
        </p:nvSpPr>
        <p:spPr>
          <a:xfrm>
            <a:off x="2592279" y="2689934"/>
            <a:ext cx="426130" cy="426128"/>
          </a:xfrm>
          <a:prstGeom prst="plus">
            <a:avLst>
              <a:gd name="adj" fmla="val 415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1">
                  <a:lumMod val="75000"/>
                </a:schemeClr>
              </a:solidFill>
            </a:endParaRPr>
          </a:p>
        </p:txBody>
      </p:sp>
      <p:sp>
        <p:nvSpPr>
          <p:cNvPr id="11" name="Cruz 10">
            <a:extLst>
              <a:ext uri="{FF2B5EF4-FFF2-40B4-BE49-F238E27FC236}">
                <a16:creationId xmlns:a16="http://schemas.microsoft.com/office/drawing/2014/main" id="{39184A2C-5A78-C998-6346-04CB759FAAF2}"/>
              </a:ext>
            </a:extLst>
          </p:cNvPr>
          <p:cNvSpPr/>
          <p:nvPr/>
        </p:nvSpPr>
        <p:spPr>
          <a:xfrm>
            <a:off x="6004978" y="2689934"/>
            <a:ext cx="426130" cy="426128"/>
          </a:xfrm>
          <a:prstGeom prst="plus">
            <a:avLst>
              <a:gd name="adj" fmla="val 415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1">
                  <a:lumMod val="75000"/>
                </a:schemeClr>
              </a:solidFill>
            </a:endParaRPr>
          </a:p>
        </p:txBody>
      </p:sp>
      <p:sp>
        <p:nvSpPr>
          <p:cNvPr id="14" name="Es igual a 13">
            <a:extLst>
              <a:ext uri="{FF2B5EF4-FFF2-40B4-BE49-F238E27FC236}">
                <a16:creationId xmlns:a16="http://schemas.microsoft.com/office/drawing/2014/main" id="{904C25CB-0222-1B75-D70E-7E8F8A2F44BC}"/>
              </a:ext>
            </a:extLst>
          </p:cNvPr>
          <p:cNvSpPr/>
          <p:nvPr/>
        </p:nvSpPr>
        <p:spPr>
          <a:xfrm>
            <a:off x="8988641" y="2690674"/>
            <a:ext cx="914400" cy="42612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grpSp>
        <p:nvGrpSpPr>
          <p:cNvPr id="7" name="Grupo 6">
            <a:extLst>
              <a:ext uri="{FF2B5EF4-FFF2-40B4-BE49-F238E27FC236}">
                <a16:creationId xmlns:a16="http://schemas.microsoft.com/office/drawing/2014/main" id="{0D296CBE-6AA0-B0B4-28EE-587DEE52232E}"/>
              </a:ext>
            </a:extLst>
          </p:cNvPr>
          <p:cNvGrpSpPr/>
          <p:nvPr/>
        </p:nvGrpSpPr>
        <p:grpSpPr>
          <a:xfrm>
            <a:off x="8057435" y="958203"/>
            <a:ext cx="4134565" cy="611018"/>
            <a:chOff x="1032768" y="2137781"/>
            <a:chExt cx="8168327" cy="611018"/>
          </a:xfrm>
        </p:grpSpPr>
        <p:sp>
          <p:nvSpPr>
            <p:cNvPr id="10" name="Rectángulo 9">
              <a:extLst>
                <a:ext uri="{FF2B5EF4-FFF2-40B4-BE49-F238E27FC236}">
                  <a16:creationId xmlns:a16="http://schemas.microsoft.com/office/drawing/2014/main" id="{8D77D361-3993-719D-4D5D-8F4908BAF8E7}"/>
                </a:ext>
              </a:extLst>
            </p:cNvPr>
            <p:cNvSpPr/>
            <p:nvPr/>
          </p:nvSpPr>
          <p:spPr>
            <a:xfrm>
              <a:off x="1032768" y="2137781"/>
              <a:ext cx="8168327" cy="611018"/>
            </a:xfrm>
            <a:prstGeom prst="rect">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3">
                <a:hueOff val="1355300"/>
                <a:satOff val="50000"/>
                <a:lumOff val="-7353"/>
                <a:alphaOff val="0"/>
              </a:schemeClr>
            </a:effectRef>
            <a:fontRef idx="minor">
              <a:schemeClr val="lt1"/>
            </a:fontRef>
          </p:style>
        </p:sp>
        <p:sp>
          <p:nvSpPr>
            <p:cNvPr id="15" name="CuadroTexto 14">
              <a:extLst>
                <a:ext uri="{FF2B5EF4-FFF2-40B4-BE49-F238E27FC236}">
                  <a16:creationId xmlns:a16="http://schemas.microsoft.com/office/drawing/2014/main" id="{F686C64D-B1A1-628E-77EB-555C387851B7}"/>
                </a:ext>
              </a:extLst>
            </p:cNvPr>
            <p:cNvSpPr txBox="1"/>
            <p:nvPr/>
          </p:nvSpPr>
          <p:spPr>
            <a:xfrm>
              <a:off x="1032768" y="2137781"/>
              <a:ext cx="8168327"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Reconocimientos 2023</a:t>
              </a:r>
            </a:p>
          </p:txBody>
        </p:sp>
      </p:grpSp>
      <p:sp>
        <p:nvSpPr>
          <p:cNvPr id="16" name="CuadroTexto 15">
            <a:extLst>
              <a:ext uri="{FF2B5EF4-FFF2-40B4-BE49-F238E27FC236}">
                <a16:creationId xmlns:a16="http://schemas.microsoft.com/office/drawing/2014/main" id="{89C0D46C-9095-0DDB-037B-926C9B90B756}"/>
              </a:ext>
            </a:extLst>
          </p:cNvPr>
          <p:cNvSpPr txBox="1"/>
          <p:nvPr/>
        </p:nvSpPr>
        <p:spPr>
          <a:xfrm>
            <a:off x="484742" y="1034958"/>
            <a:ext cx="3649825" cy="6463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sz="3600" dirty="0">
                <a:solidFill>
                  <a:srgbClr val="7030A0"/>
                </a:solidFill>
              </a:rPr>
              <a:t>Redes</a:t>
            </a:r>
          </a:p>
        </p:txBody>
      </p:sp>
    </p:spTree>
    <p:extLst>
      <p:ext uri="{BB962C8B-B14F-4D97-AF65-F5344CB8AC3E}">
        <p14:creationId xmlns:p14="http://schemas.microsoft.com/office/powerpoint/2010/main" val="91757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368213" y="1595018"/>
            <a:ext cx="11788725" cy="548322"/>
          </a:xfrm>
        </p:spPr>
        <p:txBody>
          <a:bodyPr vert="horz" lIns="91440" tIns="45720" rIns="91440" bIns="45720" rtlCol="0">
            <a:normAutofit/>
          </a:bodyPr>
          <a:lstStyle/>
          <a:p>
            <a:pPr algn="ctr">
              <a:spcBef>
                <a:spcPts val="1000"/>
              </a:spcBef>
              <a:buFont typeface="Arial" panose="020B0604020202020204" pitchFamily="34" charset="0"/>
            </a:pPr>
            <a:r>
              <a:rPr lang="es-MX" sz="3200" b="1" dirty="0">
                <a:latin typeface="Franklin Gothic Book" panose="020B0503020102020204" pitchFamily="34" charset="0"/>
                <a:ea typeface="+mn-ea"/>
                <a:cs typeface="+mn-cs"/>
              </a:rPr>
              <a:t>Formato 1. Designación del Responsable de Capacitación 2023</a:t>
            </a:r>
            <a:endParaRPr lang="es-ES" sz="3200" b="1" dirty="0">
              <a:latin typeface="Franklin Gothic Book" panose="020B0503020102020204" pitchFamily="34" charset="0"/>
              <a:ea typeface="+mn-ea"/>
              <a:cs typeface="+mn-cs"/>
            </a:endParaRPr>
          </a:p>
        </p:txBody>
      </p:sp>
      <p:sp>
        <p:nvSpPr>
          <p:cNvPr id="4" name="Marcador de contenido 2"/>
          <p:cNvSpPr txBox="1">
            <a:spLocks/>
          </p:cNvSpPr>
          <p:nvPr/>
        </p:nvSpPr>
        <p:spPr>
          <a:xfrm>
            <a:off x="157304" y="2086797"/>
            <a:ext cx="11352198" cy="378202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MX" sz="2200" dirty="0">
                <a:latin typeface="Century Gothic" panose="020B0502020202020204" pitchFamily="34" charset="0"/>
              </a:rPr>
              <a:t>Se busca conocer y/o actualizar los </a:t>
            </a:r>
            <a:r>
              <a:rPr lang="es-MX" sz="2200" b="1" dirty="0">
                <a:latin typeface="Century Gothic" panose="020B0502020202020204" pitchFamily="34" charset="0"/>
              </a:rPr>
              <a:t>datos de contacto, tanto del Responsable de Capacitación, como del Responsable de la Unidad de Transparencia, del Responsable del Área Coordinadora de Archivos, del titular del sujeto obligado y del Oficial de Protección de Datos Personales (en su caso).</a:t>
            </a:r>
          </a:p>
          <a:p>
            <a:pPr marL="0" indent="0" algn="just">
              <a:buNone/>
            </a:pPr>
            <a:endParaRPr lang="es-MX" sz="2200" b="1" dirty="0">
              <a:latin typeface="Century Gothic" panose="020B0502020202020204" pitchFamily="34" charset="0"/>
            </a:endParaRPr>
          </a:p>
          <a:p>
            <a:pPr algn="just"/>
            <a:r>
              <a:rPr lang="es-MX" sz="2200" dirty="0">
                <a:latin typeface="Century Gothic" panose="020B0502020202020204" pitchFamily="34" charset="0"/>
              </a:rPr>
              <a:t>Deberá entregarse aún cuando el Responsable de Capacitación sea el mismo de años anteriores y aún cuando ya lo hayan enviado anteriormente.</a:t>
            </a:r>
          </a:p>
          <a:p>
            <a:pPr marL="0" indent="0" algn="just">
              <a:buNone/>
            </a:pPr>
            <a:endParaRPr lang="es-MX" sz="2200" dirty="0">
              <a:latin typeface="Century Gothic" panose="020B0502020202020204" pitchFamily="34" charset="0"/>
            </a:endParaRPr>
          </a:p>
          <a:p>
            <a:pPr algn="just"/>
            <a:r>
              <a:rPr lang="es-MX" sz="2200" dirty="0">
                <a:latin typeface="Century Gothic" panose="020B0502020202020204" pitchFamily="34" charset="0"/>
              </a:rPr>
              <a:t>Se deberá requisitar y</a:t>
            </a:r>
            <a:r>
              <a:rPr lang="es-MX" sz="2200" b="1" dirty="0">
                <a:latin typeface="Century Gothic" panose="020B0502020202020204" pitchFamily="34" charset="0"/>
              </a:rPr>
              <a:t> </a:t>
            </a:r>
            <a:r>
              <a:rPr lang="es-MX" sz="2200" dirty="0">
                <a:latin typeface="Century Gothic" panose="020B0502020202020204" pitchFamily="34" charset="0"/>
              </a:rPr>
              <a:t>entregar a la Dirección de Capacitación del INFO CDMX, en soporte electrónico, con las firmas correspondientes y escaneado.</a:t>
            </a:r>
          </a:p>
          <a:p>
            <a:pPr marL="0" indent="0" algn="just">
              <a:buNone/>
            </a:pPr>
            <a:endParaRPr lang="es-ES" sz="2200" dirty="0">
              <a:latin typeface="Century Gothic" panose="020B0502020202020204" pitchFamily="34" charset="0"/>
            </a:endParaRPr>
          </a:p>
        </p:txBody>
      </p:sp>
      <p:sp>
        <p:nvSpPr>
          <p:cNvPr id="9" name="Marcador de contenido 2">
            <a:extLst>
              <a:ext uri="{FF2B5EF4-FFF2-40B4-BE49-F238E27FC236}">
                <a16:creationId xmlns:a16="http://schemas.microsoft.com/office/drawing/2014/main" id="{A0182C04-292A-43E8-B75D-47014F640E24}"/>
              </a:ext>
            </a:extLst>
          </p:cNvPr>
          <p:cNvSpPr txBox="1">
            <a:spLocks/>
          </p:cNvSpPr>
          <p:nvPr/>
        </p:nvSpPr>
        <p:spPr>
          <a:xfrm>
            <a:off x="682498" y="3977808"/>
            <a:ext cx="10670345" cy="152534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es-ES" sz="2400" dirty="0"/>
          </a:p>
        </p:txBody>
      </p:sp>
      <p:grpSp>
        <p:nvGrpSpPr>
          <p:cNvPr id="3" name="Grupo 2">
            <a:extLst>
              <a:ext uri="{FF2B5EF4-FFF2-40B4-BE49-F238E27FC236}">
                <a16:creationId xmlns:a16="http://schemas.microsoft.com/office/drawing/2014/main" id="{2227A581-3432-FB12-BF78-23005B496FFF}"/>
              </a:ext>
            </a:extLst>
          </p:cNvPr>
          <p:cNvGrpSpPr/>
          <p:nvPr/>
        </p:nvGrpSpPr>
        <p:grpSpPr>
          <a:xfrm>
            <a:off x="5299968" y="932638"/>
            <a:ext cx="6892031" cy="611018"/>
            <a:chOff x="898387" y="3054015"/>
            <a:chExt cx="8302708" cy="611018"/>
          </a:xfrm>
        </p:grpSpPr>
        <p:sp>
          <p:nvSpPr>
            <p:cNvPr id="6" name="Rectángulo 5">
              <a:extLst>
                <a:ext uri="{FF2B5EF4-FFF2-40B4-BE49-F238E27FC236}">
                  <a16:creationId xmlns:a16="http://schemas.microsoft.com/office/drawing/2014/main" id="{067CFAE6-002B-C423-5005-41EA972CF6B6}"/>
                </a:ext>
              </a:extLst>
            </p:cNvPr>
            <p:cNvSpPr/>
            <p:nvPr/>
          </p:nvSpPr>
          <p:spPr>
            <a:xfrm>
              <a:off x="898387" y="3054015"/>
              <a:ext cx="8302708" cy="611018"/>
            </a:xfrm>
            <a:prstGeom prst="rect">
              <a:avLst/>
            </a:pr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3">
                <a:hueOff val="2032949"/>
                <a:satOff val="75000"/>
                <a:lumOff val="-11029"/>
                <a:alphaOff val="0"/>
              </a:schemeClr>
            </a:effectRef>
            <a:fontRef idx="minor">
              <a:schemeClr val="lt1"/>
            </a:fontRef>
          </p:style>
        </p:sp>
        <p:sp>
          <p:nvSpPr>
            <p:cNvPr id="7" name="CuadroTexto 6">
              <a:extLst>
                <a:ext uri="{FF2B5EF4-FFF2-40B4-BE49-F238E27FC236}">
                  <a16:creationId xmlns:a16="http://schemas.microsoft.com/office/drawing/2014/main" id="{1DD0602A-2CE8-2087-F58D-C8A32415EA2C}"/>
                </a:ext>
              </a:extLst>
            </p:cNvPr>
            <p:cNvSpPr txBox="1"/>
            <p:nvPr/>
          </p:nvSpPr>
          <p:spPr>
            <a:xfrm>
              <a:off x="898387" y="3054015"/>
              <a:ext cx="8302708"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Trabajos de la RED de Capacitación 2023</a:t>
              </a:r>
            </a:p>
          </p:txBody>
        </p:sp>
      </p:grpSp>
    </p:spTree>
    <p:extLst>
      <p:ext uri="{BB962C8B-B14F-4D97-AF65-F5344CB8AC3E}">
        <p14:creationId xmlns:p14="http://schemas.microsoft.com/office/powerpoint/2010/main" val="4105378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23307" y="1525432"/>
            <a:ext cx="11788725" cy="548322"/>
          </a:xfrm>
        </p:spPr>
        <p:txBody>
          <a:bodyPr vert="horz" lIns="91440" tIns="45720" rIns="91440" bIns="45720" rtlCol="0">
            <a:normAutofit/>
          </a:bodyPr>
          <a:lstStyle/>
          <a:p>
            <a:pPr algn="ctr">
              <a:spcBef>
                <a:spcPts val="1000"/>
              </a:spcBef>
              <a:buFont typeface="Arial" panose="020B0604020202020204" pitchFamily="34" charset="0"/>
            </a:pPr>
            <a:r>
              <a:rPr lang="es-MX" sz="3200" b="1" dirty="0">
                <a:latin typeface="Franklin Gothic Book" panose="020B0503020102020204" pitchFamily="34" charset="0"/>
                <a:ea typeface="+mn-ea"/>
                <a:cs typeface="+mn-cs"/>
              </a:rPr>
              <a:t>Formato 2. Detección de Necesidades de Capacitación 2023</a:t>
            </a:r>
            <a:endParaRPr lang="es-ES" sz="3200" b="1" dirty="0">
              <a:latin typeface="Franklin Gothic Book" panose="020B0503020102020204" pitchFamily="34" charset="0"/>
              <a:ea typeface="+mn-ea"/>
              <a:cs typeface="+mn-cs"/>
            </a:endParaRPr>
          </a:p>
        </p:txBody>
      </p:sp>
      <p:sp>
        <p:nvSpPr>
          <p:cNvPr id="4" name="Marcador de contenido 2"/>
          <p:cNvSpPr txBox="1">
            <a:spLocks/>
          </p:cNvSpPr>
          <p:nvPr/>
        </p:nvSpPr>
        <p:spPr>
          <a:xfrm>
            <a:off x="527645" y="2129931"/>
            <a:ext cx="10735651" cy="433630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ES" sz="2200" dirty="0">
                <a:latin typeface="Century Gothic" panose="020B0502020202020204" pitchFamily="34" charset="0"/>
              </a:rPr>
              <a:t>Conocer los requerimientos de capacitación en materia de transparencia, acceso a la información pública, rendición de cuentas y protección de datos personales en los sujetos obligados, con la finalidad de ajustar, en su caso, el Programa de Trabajo de la Dirección de Capacitación 2023.</a:t>
            </a:r>
          </a:p>
          <a:p>
            <a:pPr algn="just"/>
            <a:endParaRPr lang="es-ES" sz="2200" dirty="0">
              <a:latin typeface="Century Gothic" panose="020B0502020202020204" pitchFamily="34" charset="0"/>
            </a:endParaRPr>
          </a:p>
          <a:p>
            <a:pPr algn="just"/>
            <a:r>
              <a:rPr lang="es-MX" sz="2200" dirty="0">
                <a:latin typeface="Century Gothic" panose="020B0502020202020204" pitchFamily="34" charset="0"/>
              </a:rPr>
              <a:t>Se deberá requisitar y</a:t>
            </a:r>
            <a:r>
              <a:rPr lang="es-MX" sz="2200" b="1" dirty="0">
                <a:latin typeface="Century Gothic" panose="020B0502020202020204" pitchFamily="34" charset="0"/>
              </a:rPr>
              <a:t> </a:t>
            </a:r>
            <a:r>
              <a:rPr lang="es-MX" sz="2200" dirty="0">
                <a:latin typeface="Century Gothic" panose="020B0502020202020204" pitchFamily="34" charset="0"/>
              </a:rPr>
              <a:t>entregar a la Dirección de Capacitación del INFO CDMX, en soporte electrónico, con las firmas correspondientes y escaneado.</a:t>
            </a:r>
          </a:p>
        </p:txBody>
      </p:sp>
      <p:sp>
        <p:nvSpPr>
          <p:cNvPr id="9" name="Marcador de contenido 2">
            <a:extLst>
              <a:ext uri="{FF2B5EF4-FFF2-40B4-BE49-F238E27FC236}">
                <a16:creationId xmlns:a16="http://schemas.microsoft.com/office/drawing/2014/main" id="{A0182C04-292A-43E8-B75D-47014F640E24}"/>
              </a:ext>
            </a:extLst>
          </p:cNvPr>
          <p:cNvSpPr txBox="1">
            <a:spLocks/>
          </p:cNvSpPr>
          <p:nvPr/>
        </p:nvSpPr>
        <p:spPr>
          <a:xfrm>
            <a:off x="682498" y="3977808"/>
            <a:ext cx="10670345" cy="152534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es-ES" sz="2400" dirty="0"/>
          </a:p>
        </p:txBody>
      </p:sp>
      <p:grpSp>
        <p:nvGrpSpPr>
          <p:cNvPr id="3" name="Grupo 2">
            <a:extLst>
              <a:ext uri="{FF2B5EF4-FFF2-40B4-BE49-F238E27FC236}">
                <a16:creationId xmlns:a16="http://schemas.microsoft.com/office/drawing/2014/main" id="{E3FC6321-E6AF-89D9-511B-45FAF451BEDC}"/>
              </a:ext>
            </a:extLst>
          </p:cNvPr>
          <p:cNvGrpSpPr/>
          <p:nvPr/>
        </p:nvGrpSpPr>
        <p:grpSpPr>
          <a:xfrm>
            <a:off x="5078026" y="932638"/>
            <a:ext cx="7113973" cy="611018"/>
            <a:chOff x="898387" y="3054015"/>
            <a:chExt cx="8302708" cy="611018"/>
          </a:xfrm>
        </p:grpSpPr>
        <p:sp>
          <p:nvSpPr>
            <p:cNvPr id="6" name="Rectángulo 5">
              <a:extLst>
                <a:ext uri="{FF2B5EF4-FFF2-40B4-BE49-F238E27FC236}">
                  <a16:creationId xmlns:a16="http://schemas.microsoft.com/office/drawing/2014/main" id="{725E3F04-90CE-A573-D70C-727533450DEC}"/>
                </a:ext>
              </a:extLst>
            </p:cNvPr>
            <p:cNvSpPr/>
            <p:nvPr/>
          </p:nvSpPr>
          <p:spPr>
            <a:xfrm>
              <a:off x="898387" y="3054015"/>
              <a:ext cx="8302708" cy="611018"/>
            </a:xfrm>
            <a:prstGeom prst="rect">
              <a:avLst/>
            </a:pr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3">
                <a:hueOff val="2032949"/>
                <a:satOff val="75000"/>
                <a:lumOff val="-11029"/>
                <a:alphaOff val="0"/>
              </a:schemeClr>
            </a:effectRef>
            <a:fontRef idx="minor">
              <a:schemeClr val="lt1"/>
            </a:fontRef>
          </p:style>
        </p:sp>
        <p:sp>
          <p:nvSpPr>
            <p:cNvPr id="7" name="CuadroTexto 6">
              <a:extLst>
                <a:ext uri="{FF2B5EF4-FFF2-40B4-BE49-F238E27FC236}">
                  <a16:creationId xmlns:a16="http://schemas.microsoft.com/office/drawing/2014/main" id="{76C15C0F-4A93-1431-1298-66755E645EFE}"/>
                </a:ext>
              </a:extLst>
            </p:cNvPr>
            <p:cNvSpPr txBox="1"/>
            <p:nvPr/>
          </p:nvSpPr>
          <p:spPr>
            <a:xfrm>
              <a:off x="898387" y="3054015"/>
              <a:ext cx="8302708"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Trabajos de la RED de Capacitación 2023</a:t>
              </a:r>
            </a:p>
          </p:txBody>
        </p:sp>
      </p:grpSp>
    </p:spTree>
    <p:extLst>
      <p:ext uri="{BB962C8B-B14F-4D97-AF65-F5344CB8AC3E}">
        <p14:creationId xmlns:p14="http://schemas.microsoft.com/office/powerpoint/2010/main" val="1390958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D5EBE2-9B1F-4CB5-8CE3-C031BE3E0DF1}"/>
              </a:ext>
            </a:extLst>
          </p:cNvPr>
          <p:cNvSpPr txBox="1">
            <a:spLocks/>
          </p:cNvSpPr>
          <p:nvPr/>
        </p:nvSpPr>
        <p:spPr>
          <a:xfrm>
            <a:off x="525550" y="2439182"/>
            <a:ext cx="10731825" cy="21834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MX" sz="2200" dirty="0">
                <a:latin typeface="Century Gothic" panose="020B0502020202020204" pitchFamily="34" charset="0"/>
              </a:rPr>
              <a:t>El formato 3, es un </a:t>
            </a:r>
            <a:r>
              <a:rPr lang="es-MX" sz="2200" b="1" dirty="0">
                <a:latin typeface="Century Gothic" panose="020B0502020202020204" pitchFamily="34" charset="0"/>
              </a:rPr>
              <a:t>resumen de las metas establecidas en el Programa Anual de Capacitación</a:t>
            </a:r>
            <a:r>
              <a:rPr lang="es-MX" sz="2200" dirty="0">
                <a:latin typeface="Century Gothic" panose="020B0502020202020204" pitchFamily="34" charset="0"/>
              </a:rPr>
              <a:t> del sujeto obligado.</a:t>
            </a:r>
          </a:p>
          <a:p>
            <a:pPr algn="just"/>
            <a:endParaRPr lang="es-MX" sz="2200" dirty="0">
              <a:latin typeface="Century Gothic" panose="020B0502020202020204" pitchFamily="34" charset="0"/>
            </a:endParaRPr>
          </a:p>
          <a:p>
            <a:pPr algn="just"/>
            <a:r>
              <a:rPr lang="es-MX" sz="2200" dirty="0">
                <a:latin typeface="Century Gothic" panose="020B0502020202020204" pitchFamily="34" charset="0"/>
              </a:rPr>
              <a:t>Se deberá requisitar y</a:t>
            </a:r>
            <a:r>
              <a:rPr lang="es-MX" sz="2200" b="1" dirty="0">
                <a:latin typeface="Century Gothic" panose="020B0502020202020204" pitchFamily="34" charset="0"/>
              </a:rPr>
              <a:t> </a:t>
            </a:r>
            <a:r>
              <a:rPr lang="es-MX" sz="2200" dirty="0">
                <a:latin typeface="Century Gothic" panose="020B0502020202020204" pitchFamily="34" charset="0"/>
              </a:rPr>
              <a:t>entregar a la Dirección de Capacitación del INFO CDMX, en soporte electrónico, con las firmas correspondientes y escaneado.</a:t>
            </a:r>
          </a:p>
        </p:txBody>
      </p:sp>
      <p:sp>
        <p:nvSpPr>
          <p:cNvPr id="5" name="Marcador de contenido 2">
            <a:extLst>
              <a:ext uri="{FF2B5EF4-FFF2-40B4-BE49-F238E27FC236}">
                <a16:creationId xmlns:a16="http://schemas.microsoft.com/office/drawing/2014/main" id="{ABAB743D-CBAA-4EB2-8C4A-0C812F6DA55A}"/>
              </a:ext>
            </a:extLst>
          </p:cNvPr>
          <p:cNvSpPr>
            <a:spLocks noGrp="1"/>
          </p:cNvSpPr>
          <p:nvPr>
            <p:ph idx="1"/>
          </p:nvPr>
        </p:nvSpPr>
        <p:spPr>
          <a:xfrm>
            <a:off x="1324275" y="1657776"/>
            <a:ext cx="8845617" cy="813099"/>
          </a:xfrm>
        </p:spPr>
        <p:txBody>
          <a:bodyPr vert="horz" lIns="91440" tIns="45720" rIns="91440" bIns="45720" rtlCol="0">
            <a:normAutofit/>
          </a:bodyPr>
          <a:lstStyle/>
          <a:p>
            <a:pPr marL="0" indent="0" algn="ctr">
              <a:buNone/>
            </a:pPr>
            <a:r>
              <a:rPr lang="es-MX" sz="3200" b="1" dirty="0">
                <a:latin typeface="Franklin Gothic Book" panose="020B0503020102020204" pitchFamily="34" charset="0"/>
              </a:rPr>
              <a:t>Formato 3. Resumen PAC 2023</a:t>
            </a:r>
          </a:p>
        </p:txBody>
      </p:sp>
      <p:grpSp>
        <p:nvGrpSpPr>
          <p:cNvPr id="4" name="Grupo 3">
            <a:extLst>
              <a:ext uri="{FF2B5EF4-FFF2-40B4-BE49-F238E27FC236}">
                <a16:creationId xmlns:a16="http://schemas.microsoft.com/office/drawing/2014/main" id="{C046580E-1616-7F37-6259-9E68D57BFCD8}"/>
              </a:ext>
            </a:extLst>
          </p:cNvPr>
          <p:cNvGrpSpPr/>
          <p:nvPr/>
        </p:nvGrpSpPr>
        <p:grpSpPr>
          <a:xfrm>
            <a:off x="3889292" y="932638"/>
            <a:ext cx="8302708" cy="611018"/>
            <a:chOff x="898387" y="3054015"/>
            <a:chExt cx="8302708" cy="611018"/>
          </a:xfrm>
        </p:grpSpPr>
        <p:sp>
          <p:nvSpPr>
            <p:cNvPr id="6" name="Rectángulo 5">
              <a:extLst>
                <a:ext uri="{FF2B5EF4-FFF2-40B4-BE49-F238E27FC236}">
                  <a16:creationId xmlns:a16="http://schemas.microsoft.com/office/drawing/2014/main" id="{BD2D4C92-340C-1520-05A1-91B1D82D939C}"/>
                </a:ext>
              </a:extLst>
            </p:cNvPr>
            <p:cNvSpPr/>
            <p:nvPr/>
          </p:nvSpPr>
          <p:spPr>
            <a:xfrm>
              <a:off x="898387" y="3054015"/>
              <a:ext cx="8302708" cy="611018"/>
            </a:xfrm>
            <a:prstGeom prst="rect">
              <a:avLst/>
            </a:pr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3">
                <a:hueOff val="2032949"/>
                <a:satOff val="75000"/>
                <a:lumOff val="-11029"/>
                <a:alphaOff val="0"/>
              </a:schemeClr>
            </a:effectRef>
            <a:fontRef idx="minor">
              <a:schemeClr val="lt1"/>
            </a:fontRef>
          </p:style>
        </p:sp>
        <p:sp>
          <p:nvSpPr>
            <p:cNvPr id="7" name="CuadroTexto 6">
              <a:extLst>
                <a:ext uri="{FF2B5EF4-FFF2-40B4-BE49-F238E27FC236}">
                  <a16:creationId xmlns:a16="http://schemas.microsoft.com/office/drawing/2014/main" id="{2C637BBC-A7CB-5877-4DBF-388EABDF8FBE}"/>
                </a:ext>
              </a:extLst>
            </p:cNvPr>
            <p:cNvSpPr txBox="1"/>
            <p:nvPr/>
          </p:nvSpPr>
          <p:spPr>
            <a:xfrm>
              <a:off x="898387" y="3054015"/>
              <a:ext cx="8302708"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Trabajos de la RED de Capacitación 2023</a:t>
              </a:r>
            </a:p>
          </p:txBody>
        </p:sp>
      </p:grpSp>
    </p:spTree>
    <p:extLst>
      <p:ext uri="{BB962C8B-B14F-4D97-AF65-F5344CB8AC3E}">
        <p14:creationId xmlns:p14="http://schemas.microsoft.com/office/powerpoint/2010/main" val="2818935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201637" y="1707663"/>
            <a:ext cx="11788725" cy="548322"/>
          </a:xfrm>
        </p:spPr>
        <p:txBody>
          <a:bodyPr vert="horz" lIns="91440" tIns="45720" rIns="91440" bIns="45720" rtlCol="0">
            <a:normAutofit fontScale="90000"/>
          </a:bodyPr>
          <a:lstStyle/>
          <a:p>
            <a:pPr algn="ctr">
              <a:spcBef>
                <a:spcPts val="1000"/>
              </a:spcBef>
              <a:buFont typeface="Arial" panose="020B0604020202020204" pitchFamily="34" charset="0"/>
            </a:pPr>
            <a:r>
              <a:rPr lang="es-MX" sz="3200" b="1" dirty="0">
                <a:latin typeface="Franklin Gothic Book" panose="020B0503020102020204" pitchFamily="34" charset="0"/>
                <a:ea typeface="+mn-ea"/>
                <a:cs typeface="+mn-cs"/>
              </a:rPr>
              <a:t>Formato 4. Detección de Necesidades de Capacitación 2024. PRELIMINAR</a:t>
            </a:r>
            <a:endParaRPr lang="es-ES" sz="3200" b="1" dirty="0">
              <a:latin typeface="Franklin Gothic Book" panose="020B0503020102020204" pitchFamily="34" charset="0"/>
              <a:ea typeface="+mn-ea"/>
              <a:cs typeface="+mn-cs"/>
            </a:endParaRPr>
          </a:p>
        </p:txBody>
      </p:sp>
      <p:sp>
        <p:nvSpPr>
          <p:cNvPr id="4" name="Marcador de contenido 2"/>
          <p:cNvSpPr txBox="1">
            <a:spLocks/>
          </p:cNvSpPr>
          <p:nvPr/>
        </p:nvSpPr>
        <p:spPr>
          <a:xfrm>
            <a:off x="201636" y="2521697"/>
            <a:ext cx="11788725" cy="433630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ES" sz="2200" dirty="0">
                <a:latin typeface="Century Gothic" panose="020B0502020202020204" pitchFamily="34" charset="0"/>
              </a:rPr>
              <a:t>Conocer los requerimientos de capacitación en materia de transparencia, acceso a la información pública, rendición de cuentas y protección de datos personales en los sujetos obligados, con la finalidad de elaborar el Programa preliminar de Trabajo de la Dirección de Capacitación 2024.</a:t>
            </a:r>
          </a:p>
          <a:p>
            <a:pPr algn="just"/>
            <a:endParaRPr lang="es-ES" sz="2200" dirty="0">
              <a:latin typeface="Century Gothic" panose="020B0502020202020204" pitchFamily="34" charset="0"/>
            </a:endParaRPr>
          </a:p>
          <a:p>
            <a:pPr algn="just"/>
            <a:r>
              <a:rPr lang="es-MX" sz="2200" dirty="0">
                <a:latin typeface="Century Gothic" panose="020B0502020202020204" pitchFamily="34" charset="0"/>
              </a:rPr>
              <a:t>Se deberá requisitar y</a:t>
            </a:r>
            <a:r>
              <a:rPr lang="es-MX" sz="2200" b="1" dirty="0">
                <a:latin typeface="Century Gothic" panose="020B0502020202020204" pitchFamily="34" charset="0"/>
              </a:rPr>
              <a:t> </a:t>
            </a:r>
            <a:r>
              <a:rPr lang="es-MX" sz="2200" dirty="0">
                <a:latin typeface="Century Gothic" panose="020B0502020202020204" pitchFamily="34" charset="0"/>
              </a:rPr>
              <a:t>entregar a la Dirección de Capacitación del INFO CDMX, en soporte electrónico, con las firmas correspondientes y escaneado.</a:t>
            </a:r>
          </a:p>
        </p:txBody>
      </p:sp>
      <p:sp>
        <p:nvSpPr>
          <p:cNvPr id="9" name="Marcador de contenido 2">
            <a:extLst>
              <a:ext uri="{FF2B5EF4-FFF2-40B4-BE49-F238E27FC236}">
                <a16:creationId xmlns:a16="http://schemas.microsoft.com/office/drawing/2014/main" id="{A0182C04-292A-43E8-B75D-47014F640E24}"/>
              </a:ext>
            </a:extLst>
          </p:cNvPr>
          <p:cNvSpPr txBox="1">
            <a:spLocks/>
          </p:cNvSpPr>
          <p:nvPr/>
        </p:nvSpPr>
        <p:spPr>
          <a:xfrm>
            <a:off x="682498" y="3977808"/>
            <a:ext cx="10670345" cy="152534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es-ES" sz="2400" dirty="0"/>
          </a:p>
        </p:txBody>
      </p:sp>
      <p:grpSp>
        <p:nvGrpSpPr>
          <p:cNvPr id="3" name="Grupo 2">
            <a:extLst>
              <a:ext uri="{FF2B5EF4-FFF2-40B4-BE49-F238E27FC236}">
                <a16:creationId xmlns:a16="http://schemas.microsoft.com/office/drawing/2014/main" id="{C0F7EE15-3E28-BF51-84D7-551C869725B7}"/>
              </a:ext>
            </a:extLst>
          </p:cNvPr>
          <p:cNvGrpSpPr/>
          <p:nvPr/>
        </p:nvGrpSpPr>
        <p:grpSpPr>
          <a:xfrm>
            <a:off x="3889292" y="932638"/>
            <a:ext cx="8302708" cy="611018"/>
            <a:chOff x="898387" y="3054015"/>
            <a:chExt cx="8302708" cy="611018"/>
          </a:xfrm>
        </p:grpSpPr>
        <p:sp>
          <p:nvSpPr>
            <p:cNvPr id="6" name="Rectángulo 5">
              <a:extLst>
                <a:ext uri="{FF2B5EF4-FFF2-40B4-BE49-F238E27FC236}">
                  <a16:creationId xmlns:a16="http://schemas.microsoft.com/office/drawing/2014/main" id="{E06ECF4D-3587-F919-734B-97C073AC3060}"/>
                </a:ext>
              </a:extLst>
            </p:cNvPr>
            <p:cNvSpPr/>
            <p:nvPr/>
          </p:nvSpPr>
          <p:spPr>
            <a:xfrm>
              <a:off x="898387" y="3054015"/>
              <a:ext cx="8302708" cy="611018"/>
            </a:xfrm>
            <a:prstGeom prst="rect">
              <a:avLst/>
            </a:pr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3">
                <a:hueOff val="2032949"/>
                <a:satOff val="75000"/>
                <a:lumOff val="-11029"/>
                <a:alphaOff val="0"/>
              </a:schemeClr>
            </a:effectRef>
            <a:fontRef idx="minor">
              <a:schemeClr val="lt1"/>
            </a:fontRef>
          </p:style>
        </p:sp>
        <p:sp>
          <p:nvSpPr>
            <p:cNvPr id="7" name="CuadroTexto 6">
              <a:extLst>
                <a:ext uri="{FF2B5EF4-FFF2-40B4-BE49-F238E27FC236}">
                  <a16:creationId xmlns:a16="http://schemas.microsoft.com/office/drawing/2014/main" id="{086D9B69-2C00-FDCC-31C1-4FFC45B84697}"/>
                </a:ext>
              </a:extLst>
            </p:cNvPr>
            <p:cNvSpPr txBox="1"/>
            <p:nvPr/>
          </p:nvSpPr>
          <p:spPr>
            <a:xfrm>
              <a:off x="898387" y="3054015"/>
              <a:ext cx="8302708"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Trabajos de la RED de Capacitación 2023</a:t>
              </a:r>
            </a:p>
          </p:txBody>
        </p:sp>
      </p:grpSp>
    </p:spTree>
    <p:extLst>
      <p:ext uri="{BB962C8B-B14F-4D97-AF65-F5344CB8AC3E}">
        <p14:creationId xmlns:p14="http://schemas.microsoft.com/office/powerpoint/2010/main" val="1128280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A37A39BF-5F61-40A2-915E-ED042CE9D9D1}"/>
              </a:ext>
            </a:extLst>
          </p:cNvPr>
          <p:cNvCxnSpPr>
            <a:cxnSpLocks/>
          </p:cNvCxnSpPr>
          <p:nvPr/>
        </p:nvCxnSpPr>
        <p:spPr>
          <a:xfrm>
            <a:off x="615871" y="1599299"/>
            <a:ext cx="10389423"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Marcador de contenido 2">
            <a:extLst>
              <a:ext uri="{FF2B5EF4-FFF2-40B4-BE49-F238E27FC236}">
                <a16:creationId xmlns:a16="http://schemas.microsoft.com/office/drawing/2014/main" id="{1A07D11C-AA4E-4AAA-8662-D99C2979A209}"/>
              </a:ext>
            </a:extLst>
          </p:cNvPr>
          <p:cNvSpPr txBox="1">
            <a:spLocks/>
          </p:cNvSpPr>
          <p:nvPr/>
        </p:nvSpPr>
        <p:spPr>
          <a:xfrm>
            <a:off x="3303290" y="1087290"/>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t>Ganadores del reconocimiento ReDes 2022</a:t>
            </a:r>
          </a:p>
        </p:txBody>
      </p:sp>
      <p:graphicFrame>
        <p:nvGraphicFramePr>
          <p:cNvPr id="2" name="Tabla 1">
            <a:extLst>
              <a:ext uri="{FF2B5EF4-FFF2-40B4-BE49-F238E27FC236}">
                <a16:creationId xmlns:a16="http://schemas.microsoft.com/office/drawing/2014/main" id="{AC532823-0E8A-F8BA-BABA-4B5B156CE3E3}"/>
              </a:ext>
            </a:extLst>
          </p:cNvPr>
          <p:cNvGraphicFramePr>
            <a:graphicFrameLocks noGrp="1"/>
          </p:cNvGraphicFramePr>
          <p:nvPr>
            <p:extLst>
              <p:ext uri="{D42A27DB-BD31-4B8C-83A1-F6EECF244321}">
                <p14:modId xmlns:p14="http://schemas.microsoft.com/office/powerpoint/2010/main" val="3747896295"/>
              </p:ext>
            </p:extLst>
          </p:nvPr>
        </p:nvGraphicFramePr>
        <p:xfrm>
          <a:off x="305151" y="1622821"/>
          <a:ext cx="10884840" cy="4653726"/>
        </p:xfrm>
        <a:graphic>
          <a:graphicData uri="http://schemas.openxmlformats.org/drawingml/2006/table">
            <a:tbl>
              <a:tblPr firstRow="1" firstCol="1" bandRow="1">
                <a:tableStyleId>{5C22544A-7EE6-4342-B048-85BDC9FD1C3A}</a:tableStyleId>
              </a:tblPr>
              <a:tblGrid>
                <a:gridCol w="441448">
                  <a:extLst>
                    <a:ext uri="{9D8B030D-6E8A-4147-A177-3AD203B41FA5}">
                      <a16:colId xmlns:a16="http://schemas.microsoft.com/office/drawing/2014/main" val="2649455728"/>
                    </a:ext>
                  </a:extLst>
                </a:gridCol>
                <a:gridCol w="6516680">
                  <a:extLst>
                    <a:ext uri="{9D8B030D-6E8A-4147-A177-3AD203B41FA5}">
                      <a16:colId xmlns:a16="http://schemas.microsoft.com/office/drawing/2014/main" val="1064723296"/>
                    </a:ext>
                  </a:extLst>
                </a:gridCol>
                <a:gridCol w="3926712">
                  <a:extLst>
                    <a:ext uri="{9D8B030D-6E8A-4147-A177-3AD203B41FA5}">
                      <a16:colId xmlns:a16="http://schemas.microsoft.com/office/drawing/2014/main" val="1935547330"/>
                    </a:ext>
                  </a:extLst>
                </a:gridCol>
              </a:tblGrid>
              <a:tr h="491179">
                <a:tc>
                  <a:txBody>
                    <a:bodyPr/>
                    <a:lstStyle/>
                    <a:p>
                      <a:pPr algn="ctr">
                        <a:lnSpc>
                          <a:spcPct val="107000"/>
                        </a:lnSpc>
                      </a:pPr>
                      <a:r>
                        <a:rPr lang="es-MX" sz="1600" dirty="0">
                          <a:effectLst/>
                          <a:latin typeface="Arial" panose="020B0604020202020204" pitchFamily="34" charset="0"/>
                          <a:cs typeface="Arial" panose="020B0604020202020204" pitchFamily="34" charset="0"/>
                        </a:rPr>
                        <a:t>Id</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gn="ctr">
                        <a:lnSpc>
                          <a:spcPct val="107000"/>
                        </a:lnSpc>
                      </a:pPr>
                      <a:r>
                        <a:rPr lang="es-ES" sz="1600" dirty="0">
                          <a:effectLst/>
                          <a:latin typeface="Arial" panose="020B0604020202020204" pitchFamily="34" charset="0"/>
                          <a:cs typeface="Arial" panose="020B0604020202020204" pitchFamily="34" charset="0"/>
                        </a:rPr>
                        <a:t>Nombre del sujeto obligado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gn="ctr">
                        <a:lnSpc>
                          <a:spcPct val="107000"/>
                        </a:lnSpc>
                      </a:pPr>
                      <a:r>
                        <a:rPr lang="es-ES" sz="1600" dirty="0">
                          <a:effectLst/>
                          <a:latin typeface="Arial" panose="020B0604020202020204" pitchFamily="34" charset="0"/>
                          <a:cs typeface="Arial" panose="020B0604020202020204" pitchFamily="34" charset="0"/>
                        </a:rPr>
                        <a:t>Nombre de la persona acreedora al reconocimiento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extLst>
                  <a:ext uri="{0D108BD9-81ED-4DB2-BD59-A6C34878D82A}">
                    <a16:rowId xmlns:a16="http://schemas.microsoft.com/office/drawing/2014/main" val="775227798"/>
                  </a:ext>
                </a:extLst>
              </a:tr>
              <a:tr h="240450">
                <a:tc>
                  <a:txBody>
                    <a:bodyPr/>
                    <a:lstStyle/>
                    <a:p>
                      <a:pPr algn="ctr">
                        <a:lnSpc>
                          <a:spcPct val="107000"/>
                        </a:lnSpc>
                      </a:pPr>
                      <a:r>
                        <a:rPr lang="es-ES" sz="1600" dirty="0">
                          <a:effectLst/>
                          <a:latin typeface="Arial" panose="020B0604020202020204" pitchFamily="34" charset="0"/>
                          <a:cs typeface="Arial" panose="020B0604020202020204" pitchFamily="34" charset="0"/>
                        </a:rPr>
                        <a:t>1</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Agencia Digital de Innovación Pública de la Ciudad de México</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Jannet Ruiz Osorio</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extLst>
                  <a:ext uri="{0D108BD9-81ED-4DB2-BD59-A6C34878D82A}">
                    <a16:rowId xmlns:a16="http://schemas.microsoft.com/office/drawing/2014/main" val="3510508442"/>
                  </a:ext>
                </a:extLst>
              </a:tr>
              <a:tr h="240450">
                <a:tc>
                  <a:txBody>
                    <a:bodyPr/>
                    <a:lstStyle/>
                    <a:p>
                      <a:pPr algn="ctr">
                        <a:lnSpc>
                          <a:spcPct val="107000"/>
                        </a:lnSpc>
                      </a:pPr>
                      <a:r>
                        <a:rPr lang="es-ES" sz="1600">
                          <a:effectLst/>
                          <a:latin typeface="Arial" panose="020B0604020202020204" pitchFamily="34" charset="0"/>
                          <a:cs typeface="Arial" panose="020B0604020202020204" pitchFamily="34" charset="0"/>
                        </a:rPr>
                        <a:t>2</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Alcaldía Azcapotzalco</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chemeClr val="bg1"/>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María Magdalena Silva Gaytán</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chemeClr val="bg1"/>
                    </a:solidFill>
                  </a:tcPr>
                </a:tc>
                <a:extLst>
                  <a:ext uri="{0D108BD9-81ED-4DB2-BD59-A6C34878D82A}">
                    <a16:rowId xmlns:a16="http://schemas.microsoft.com/office/drawing/2014/main" val="100422462"/>
                  </a:ext>
                </a:extLst>
              </a:tr>
              <a:tr h="240450">
                <a:tc>
                  <a:txBody>
                    <a:bodyPr/>
                    <a:lstStyle/>
                    <a:p>
                      <a:pPr algn="ctr">
                        <a:lnSpc>
                          <a:spcPct val="107000"/>
                        </a:lnSpc>
                      </a:pPr>
                      <a:r>
                        <a:rPr lang="es-ES" sz="1600" dirty="0">
                          <a:effectLst/>
                          <a:latin typeface="Arial" panose="020B0604020202020204" pitchFamily="34" charset="0"/>
                          <a:cs typeface="Arial" panose="020B0604020202020204" pitchFamily="34" charset="0"/>
                        </a:rPr>
                        <a:t>3</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Alcaldía Miguel Hidalgo</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Sandra González Servín</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extLst>
                  <a:ext uri="{0D108BD9-81ED-4DB2-BD59-A6C34878D82A}">
                    <a16:rowId xmlns:a16="http://schemas.microsoft.com/office/drawing/2014/main" val="136301353"/>
                  </a:ext>
                </a:extLst>
              </a:tr>
              <a:tr h="240450">
                <a:tc>
                  <a:txBody>
                    <a:bodyPr/>
                    <a:lstStyle/>
                    <a:p>
                      <a:pPr algn="ctr">
                        <a:lnSpc>
                          <a:spcPct val="107000"/>
                        </a:lnSpc>
                      </a:pPr>
                      <a:r>
                        <a:rPr lang="es-ES" sz="1600" dirty="0">
                          <a:effectLst/>
                          <a:latin typeface="Arial" panose="020B0604020202020204" pitchFamily="34" charset="0"/>
                          <a:cs typeface="Arial" panose="020B0604020202020204" pitchFamily="34" charset="0"/>
                        </a:rPr>
                        <a:t>4</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Alcaldía Tláhuac</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chemeClr val="bg1"/>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Karen Flores Baeza</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chemeClr val="bg1"/>
                    </a:solidFill>
                  </a:tcPr>
                </a:tc>
                <a:extLst>
                  <a:ext uri="{0D108BD9-81ED-4DB2-BD59-A6C34878D82A}">
                    <a16:rowId xmlns:a16="http://schemas.microsoft.com/office/drawing/2014/main" val="970952280"/>
                  </a:ext>
                </a:extLst>
              </a:tr>
              <a:tr h="240450">
                <a:tc>
                  <a:txBody>
                    <a:bodyPr/>
                    <a:lstStyle/>
                    <a:p>
                      <a:pPr algn="ctr">
                        <a:lnSpc>
                          <a:spcPct val="107000"/>
                        </a:lnSpc>
                      </a:pPr>
                      <a:r>
                        <a:rPr lang="es-ES" sz="1600" dirty="0">
                          <a:effectLst/>
                          <a:latin typeface="Arial" panose="020B0604020202020204" pitchFamily="34" charset="0"/>
                          <a:cs typeface="Arial" panose="020B0604020202020204" pitchFamily="34" charset="0"/>
                        </a:rPr>
                        <a:t>5</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Alcaldía Venustiano Carranza</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Fanny Zapp Estrada</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extLst>
                  <a:ext uri="{0D108BD9-81ED-4DB2-BD59-A6C34878D82A}">
                    <a16:rowId xmlns:a16="http://schemas.microsoft.com/office/drawing/2014/main" val="2169141845"/>
                  </a:ext>
                </a:extLst>
              </a:tr>
              <a:tr h="240450">
                <a:tc>
                  <a:txBody>
                    <a:bodyPr/>
                    <a:lstStyle/>
                    <a:p>
                      <a:pPr algn="ctr">
                        <a:lnSpc>
                          <a:spcPct val="107000"/>
                        </a:lnSpc>
                      </a:pPr>
                      <a:r>
                        <a:rPr lang="es-ES" sz="1600" dirty="0">
                          <a:effectLst/>
                          <a:latin typeface="Arial" panose="020B0604020202020204" pitchFamily="34" charset="0"/>
                          <a:cs typeface="Arial" panose="020B0604020202020204" pitchFamily="34" charset="0"/>
                        </a:rPr>
                        <a:t>6</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Alcaldía Xochimilco</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chemeClr val="bg1"/>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Hortensia Olivares </a:t>
                      </a:r>
                      <a:r>
                        <a:rPr lang="es-ES" sz="1600" b="0" dirty="0" err="1">
                          <a:effectLst/>
                          <a:latin typeface="Arial" panose="020B0604020202020204" pitchFamily="34" charset="0"/>
                          <a:cs typeface="Arial" panose="020B0604020202020204" pitchFamily="34" charset="0"/>
                        </a:rPr>
                        <a:t>Arevalo</a:t>
                      </a:r>
                      <a:r>
                        <a:rPr lang="es-ES" sz="1600" b="0" dirty="0">
                          <a:effectLst/>
                          <a:latin typeface="Arial" panose="020B0604020202020204" pitchFamily="34" charset="0"/>
                          <a:cs typeface="Arial" panose="020B0604020202020204" pitchFamily="34" charset="0"/>
                        </a:rPr>
                        <a:t> </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chemeClr val="bg1"/>
                    </a:solidFill>
                  </a:tcPr>
                </a:tc>
                <a:extLst>
                  <a:ext uri="{0D108BD9-81ED-4DB2-BD59-A6C34878D82A}">
                    <a16:rowId xmlns:a16="http://schemas.microsoft.com/office/drawing/2014/main" val="1969424218"/>
                  </a:ext>
                </a:extLst>
              </a:tr>
              <a:tr h="240450">
                <a:tc>
                  <a:txBody>
                    <a:bodyPr/>
                    <a:lstStyle/>
                    <a:p>
                      <a:pPr algn="ctr">
                        <a:lnSpc>
                          <a:spcPct val="107000"/>
                        </a:lnSpc>
                      </a:pPr>
                      <a:r>
                        <a:rPr lang="es-ES" sz="1600" dirty="0">
                          <a:effectLst/>
                          <a:latin typeface="Arial" panose="020B0604020202020204" pitchFamily="34" charset="0"/>
                          <a:cs typeface="Arial" panose="020B0604020202020204" pitchFamily="34" charset="0"/>
                        </a:rPr>
                        <a:t>7</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Auditoría Superior de la Ciudad de México</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Eduardo Rincón Tinajero</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extLst>
                  <a:ext uri="{0D108BD9-81ED-4DB2-BD59-A6C34878D82A}">
                    <a16:rowId xmlns:a16="http://schemas.microsoft.com/office/drawing/2014/main" val="1860088946"/>
                  </a:ext>
                </a:extLst>
              </a:tr>
              <a:tr h="491179">
                <a:tc>
                  <a:txBody>
                    <a:bodyPr/>
                    <a:lstStyle/>
                    <a:p>
                      <a:pPr algn="ctr">
                        <a:lnSpc>
                          <a:spcPct val="107000"/>
                        </a:lnSpc>
                      </a:pPr>
                      <a:r>
                        <a:rPr lang="es-ES" sz="1600" dirty="0">
                          <a:effectLst/>
                          <a:latin typeface="Arial" panose="020B0604020202020204" pitchFamily="34" charset="0"/>
                          <a:cs typeface="Arial" panose="020B0604020202020204" pitchFamily="34" charset="0"/>
                        </a:rPr>
                        <a:t>8</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Caja de Previsión para Trabajadores a Lista de Raya del Gobierno de la Ciudad de México</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chemeClr val="bg1"/>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Juan Baltazar Bernal Rodríguez</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chemeClr val="bg1"/>
                    </a:solidFill>
                  </a:tcPr>
                </a:tc>
                <a:extLst>
                  <a:ext uri="{0D108BD9-81ED-4DB2-BD59-A6C34878D82A}">
                    <a16:rowId xmlns:a16="http://schemas.microsoft.com/office/drawing/2014/main" val="2783503530"/>
                  </a:ext>
                </a:extLst>
              </a:tr>
              <a:tr h="493375">
                <a:tc>
                  <a:txBody>
                    <a:bodyPr/>
                    <a:lstStyle/>
                    <a:p>
                      <a:pPr algn="ctr">
                        <a:lnSpc>
                          <a:spcPct val="107000"/>
                        </a:lnSpc>
                      </a:pPr>
                      <a:r>
                        <a:rPr lang="es-ES" sz="1600" dirty="0">
                          <a:effectLst/>
                          <a:latin typeface="Arial" panose="020B0604020202020204" pitchFamily="34" charset="0"/>
                          <a:cs typeface="Arial" panose="020B0604020202020204" pitchFamily="34" charset="0"/>
                        </a:rPr>
                        <a:t>9</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Centro de Comando, Control, Cómputo, Comunicaciones y Contacto Ciudadano de la Ciudad de México "C5"</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María Guadalupe Sánchez Garay</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extLst>
                  <a:ext uri="{0D108BD9-81ED-4DB2-BD59-A6C34878D82A}">
                    <a16:rowId xmlns:a16="http://schemas.microsoft.com/office/drawing/2014/main" val="3083008368"/>
                  </a:ext>
                </a:extLst>
              </a:tr>
              <a:tr h="240450">
                <a:tc>
                  <a:txBody>
                    <a:bodyPr/>
                    <a:lstStyle/>
                    <a:p>
                      <a:pPr algn="ctr">
                        <a:lnSpc>
                          <a:spcPct val="107000"/>
                        </a:lnSpc>
                      </a:pPr>
                      <a:r>
                        <a:rPr lang="es-ES" sz="1600" dirty="0">
                          <a:effectLst/>
                          <a:latin typeface="Arial" panose="020B0604020202020204" pitchFamily="34" charset="0"/>
                          <a:cs typeface="Arial" panose="020B0604020202020204" pitchFamily="34" charset="0"/>
                        </a:rPr>
                        <a:t>10</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Comisión de Derechos Humanos de la Ciudad de México</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chemeClr val="bg1"/>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Pamela Nizaguie Lemus Polo</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chemeClr val="bg1"/>
                    </a:solidFill>
                  </a:tcPr>
                </a:tc>
                <a:extLst>
                  <a:ext uri="{0D108BD9-81ED-4DB2-BD59-A6C34878D82A}">
                    <a16:rowId xmlns:a16="http://schemas.microsoft.com/office/drawing/2014/main" val="1646364024"/>
                  </a:ext>
                </a:extLst>
              </a:tr>
              <a:tr h="240450">
                <a:tc>
                  <a:txBody>
                    <a:bodyPr/>
                    <a:lstStyle/>
                    <a:p>
                      <a:pPr algn="ctr">
                        <a:lnSpc>
                          <a:spcPct val="107000"/>
                        </a:lnSpc>
                      </a:pPr>
                      <a:r>
                        <a:rPr lang="es-ES" sz="1600" dirty="0">
                          <a:effectLst/>
                          <a:latin typeface="Arial" panose="020B0604020202020204" pitchFamily="34" charset="0"/>
                          <a:cs typeface="Arial" panose="020B0604020202020204" pitchFamily="34" charset="0"/>
                        </a:rPr>
                        <a:t>11</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Comisión de Filmaciones de la Ciudad de México</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Osiris Chantal Villalón Bautista</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extLst>
                  <a:ext uri="{0D108BD9-81ED-4DB2-BD59-A6C34878D82A}">
                    <a16:rowId xmlns:a16="http://schemas.microsoft.com/office/drawing/2014/main" val="1314123085"/>
                  </a:ext>
                </a:extLst>
              </a:tr>
              <a:tr h="240450">
                <a:tc>
                  <a:txBody>
                    <a:bodyPr/>
                    <a:lstStyle/>
                    <a:p>
                      <a:pPr algn="ctr">
                        <a:lnSpc>
                          <a:spcPct val="107000"/>
                        </a:lnSpc>
                      </a:pPr>
                      <a:r>
                        <a:rPr lang="es-ES" sz="1600" dirty="0">
                          <a:effectLst/>
                          <a:latin typeface="Arial" panose="020B0604020202020204" pitchFamily="34" charset="0"/>
                          <a:cs typeface="Arial" panose="020B0604020202020204" pitchFamily="34" charset="0"/>
                        </a:rPr>
                        <a:t>12</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Comisión para la Reconstrucción de la Ciudad de México</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chemeClr val="bg1"/>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José Granados Santiago </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chemeClr val="bg1"/>
                    </a:solidFill>
                  </a:tcPr>
                </a:tc>
                <a:extLst>
                  <a:ext uri="{0D108BD9-81ED-4DB2-BD59-A6C34878D82A}">
                    <a16:rowId xmlns:a16="http://schemas.microsoft.com/office/drawing/2014/main" val="1968457588"/>
                  </a:ext>
                </a:extLst>
              </a:tr>
              <a:tr h="240450">
                <a:tc>
                  <a:txBody>
                    <a:bodyPr/>
                    <a:lstStyle/>
                    <a:p>
                      <a:pPr algn="ctr">
                        <a:lnSpc>
                          <a:spcPct val="107000"/>
                        </a:lnSpc>
                      </a:pPr>
                      <a:r>
                        <a:rPr lang="es-ES" sz="1600" dirty="0">
                          <a:effectLst/>
                          <a:latin typeface="Arial" panose="020B0604020202020204" pitchFamily="34" charset="0"/>
                          <a:cs typeface="Arial" panose="020B0604020202020204" pitchFamily="34" charset="0"/>
                        </a:rPr>
                        <a:t>13</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Consejo de la Judicatura de la Ciudad de México</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Darío Francisco Dávalos Escamilla</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extLst>
                  <a:ext uri="{0D108BD9-81ED-4DB2-BD59-A6C34878D82A}">
                    <a16:rowId xmlns:a16="http://schemas.microsoft.com/office/drawing/2014/main" val="1146898321"/>
                  </a:ext>
                </a:extLst>
              </a:tr>
              <a:tr h="240450">
                <a:tc>
                  <a:txBody>
                    <a:bodyPr/>
                    <a:lstStyle/>
                    <a:p>
                      <a:pPr algn="ctr">
                        <a:lnSpc>
                          <a:spcPct val="107000"/>
                        </a:lnSpc>
                      </a:pPr>
                      <a:r>
                        <a:rPr lang="es-ES" sz="1600" dirty="0">
                          <a:effectLst/>
                          <a:latin typeface="Arial" panose="020B0604020202020204" pitchFamily="34" charset="0"/>
                          <a:cs typeface="Arial" panose="020B0604020202020204" pitchFamily="34" charset="0"/>
                        </a:rPr>
                        <a:t>14</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Fideicomiso de Recuperación Crediticia de la Ciudad de México</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chemeClr val="bg1"/>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Samantha Vivian Espinosa Ortega</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chemeClr val="bg1"/>
                    </a:solidFill>
                  </a:tcPr>
                </a:tc>
                <a:extLst>
                  <a:ext uri="{0D108BD9-81ED-4DB2-BD59-A6C34878D82A}">
                    <a16:rowId xmlns:a16="http://schemas.microsoft.com/office/drawing/2014/main" val="3659827125"/>
                  </a:ext>
                </a:extLst>
              </a:tr>
              <a:tr h="240450">
                <a:tc>
                  <a:txBody>
                    <a:bodyPr/>
                    <a:lstStyle/>
                    <a:p>
                      <a:pPr algn="ctr">
                        <a:lnSpc>
                          <a:spcPct val="107000"/>
                        </a:lnSpc>
                      </a:pPr>
                      <a:r>
                        <a:rPr lang="es-ES" sz="1600" dirty="0">
                          <a:effectLst/>
                          <a:latin typeface="Arial" panose="020B0604020202020204" pitchFamily="34" charset="0"/>
                          <a:cs typeface="Arial" panose="020B0604020202020204" pitchFamily="34" charset="0"/>
                        </a:rPr>
                        <a:t>15</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BF95D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Fiscalía General de Justicia de la Ciudad de México</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tc>
                  <a:txBody>
                    <a:bodyPr/>
                    <a:lstStyle/>
                    <a:p>
                      <a:pPr>
                        <a:lnSpc>
                          <a:spcPct val="107000"/>
                        </a:lnSpc>
                      </a:pPr>
                      <a:r>
                        <a:rPr lang="es-ES" sz="1600" b="0" dirty="0">
                          <a:effectLst/>
                          <a:latin typeface="Arial" panose="020B0604020202020204" pitchFamily="34" charset="0"/>
                          <a:cs typeface="Arial" panose="020B0604020202020204" pitchFamily="34" charset="0"/>
                        </a:rPr>
                        <a:t>Miriam de los Ángeles Saucedo Martínez </a:t>
                      </a:r>
                      <a:endParaRPr lang="es-MX" sz="1600" b="0" dirty="0">
                        <a:effectLst/>
                        <a:latin typeface="Arial" panose="020B0604020202020204" pitchFamily="34" charset="0"/>
                        <a:ea typeface="Times New Roman" panose="02020603050405020304" pitchFamily="18" charset="0"/>
                        <a:cs typeface="Arial" panose="020B0604020202020204" pitchFamily="34" charset="0"/>
                      </a:endParaRPr>
                    </a:p>
                  </a:txBody>
                  <a:tcPr marL="39438" marR="39438" marT="0" marB="0" anchor="ctr">
                    <a:solidFill>
                      <a:srgbClr val="DFC9EF"/>
                    </a:solidFill>
                  </a:tcPr>
                </a:tc>
                <a:extLst>
                  <a:ext uri="{0D108BD9-81ED-4DB2-BD59-A6C34878D82A}">
                    <a16:rowId xmlns:a16="http://schemas.microsoft.com/office/drawing/2014/main" val="3074274309"/>
                  </a:ext>
                </a:extLst>
              </a:tr>
            </a:tbl>
          </a:graphicData>
        </a:graphic>
      </p:graphicFrame>
    </p:spTree>
    <p:extLst>
      <p:ext uri="{BB962C8B-B14F-4D97-AF65-F5344CB8AC3E}">
        <p14:creationId xmlns:p14="http://schemas.microsoft.com/office/powerpoint/2010/main" val="88901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D5EBE2-9B1F-4CB5-8CE3-C031BE3E0DF1}"/>
              </a:ext>
            </a:extLst>
          </p:cNvPr>
          <p:cNvSpPr txBox="1">
            <a:spLocks/>
          </p:cNvSpPr>
          <p:nvPr/>
        </p:nvSpPr>
        <p:spPr>
          <a:xfrm>
            <a:off x="451525" y="2193470"/>
            <a:ext cx="10604578" cy="373189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MX" sz="2200" dirty="0">
                <a:latin typeface="Century Gothic" panose="020B0502020202020204" pitchFamily="34" charset="0"/>
              </a:rPr>
              <a:t>El formato 5, es la </a:t>
            </a:r>
            <a:r>
              <a:rPr lang="es-MX" sz="2200" b="1" dirty="0">
                <a:latin typeface="Century Gothic" panose="020B0502020202020204" pitchFamily="34" charset="0"/>
              </a:rPr>
              <a:t>información de los resultados alcanzados conforme a las metas establecidas en el Programa Anual de Capacitación </a:t>
            </a:r>
            <a:r>
              <a:rPr lang="es-MX" sz="2200" dirty="0">
                <a:latin typeface="Century Gothic" panose="020B0502020202020204" pitchFamily="34" charset="0"/>
              </a:rPr>
              <a:t>del sujeto obligado.</a:t>
            </a:r>
          </a:p>
          <a:p>
            <a:pPr marL="0" indent="0" algn="just">
              <a:buNone/>
            </a:pPr>
            <a:endParaRPr lang="es-MX" sz="2200" dirty="0">
              <a:latin typeface="Century Gothic" panose="020B0502020202020204" pitchFamily="34" charset="0"/>
            </a:endParaRPr>
          </a:p>
          <a:p>
            <a:pPr algn="just"/>
            <a:r>
              <a:rPr lang="es-MX" sz="2200" dirty="0">
                <a:latin typeface="Century Gothic" panose="020B0502020202020204" pitchFamily="34" charset="0"/>
              </a:rPr>
              <a:t>En este formato se informa lo logrado, conforme a lo programado en su formato 3.</a:t>
            </a:r>
          </a:p>
          <a:p>
            <a:pPr algn="just"/>
            <a:endParaRPr lang="es-MX" sz="2200" dirty="0">
              <a:latin typeface="Century Gothic" panose="020B0502020202020204" pitchFamily="34" charset="0"/>
            </a:endParaRPr>
          </a:p>
          <a:p>
            <a:pPr algn="just"/>
            <a:r>
              <a:rPr lang="es-MX" sz="2200" dirty="0">
                <a:latin typeface="Century Gothic" panose="020B0502020202020204" pitchFamily="34" charset="0"/>
              </a:rPr>
              <a:t>Se deberá requisitar y</a:t>
            </a:r>
            <a:r>
              <a:rPr lang="es-MX" sz="2200" b="1" dirty="0">
                <a:latin typeface="Century Gothic" panose="020B0502020202020204" pitchFamily="34" charset="0"/>
              </a:rPr>
              <a:t> </a:t>
            </a:r>
            <a:r>
              <a:rPr lang="es-MX" sz="2200" dirty="0">
                <a:latin typeface="Century Gothic" panose="020B0502020202020204" pitchFamily="34" charset="0"/>
              </a:rPr>
              <a:t>entregar a la Dirección de Capacitación del INFO CDMX, en soporte electrónico, con las firmas correspondientes y escaneado.</a:t>
            </a:r>
          </a:p>
        </p:txBody>
      </p:sp>
      <p:sp>
        <p:nvSpPr>
          <p:cNvPr id="5" name="Marcador de contenido 2">
            <a:extLst>
              <a:ext uri="{FF2B5EF4-FFF2-40B4-BE49-F238E27FC236}">
                <a16:creationId xmlns:a16="http://schemas.microsoft.com/office/drawing/2014/main" id="{ABAB743D-CBAA-4EB2-8C4A-0C812F6DA55A}"/>
              </a:ext>
            </a:extLst>
          </p:cNvPr>
          <p:cNvSpPr>
            <a:spLocks noGrp="1"/>
          </p:cNvSpPr>
          <p:nvPr>
            <p:ph idx="1"/>
          </p:nvPr>
        </p:nvSpPr>
        <p:spPr>
          <a:xfrm>
            <a:off x="451525" y="1646386"/>
            <a:ext cx="10047021" cy="406550"/>
          </a:xfrm>
        </p:spPr>
        <p:txBody>
          <a:bodyPr vert="horz" lIns="91440" tIns="45720" rIns="91440" bIns="45720" rtlCol="0">
            <a:noAutofit/>
          </a:bodyPr>
          <a:lstStyle/>
          <a:p>
            <a:pPr marL="0" indent="0" algn="ctr">
              <a:buNone/>
            </a:pPr>
            <a:r>
              <a:rPr lang="es-MX" sz="3200" b="1" dirty="0">
                <a:latin typeface="Franklin Gothic Book" panose="020B0503020102020204" pitchFamily="34" charset="0"/>
              </a:rPr>
              <a:t>Formato 5. Seguimiento al PAC 2023</a:t>
            </a:r>
          </a:p>
        </p:txBody>
      </p:sp>
      <p:grpSp>
        <p:nvGrpSpPr>
          <p:cNvPr id="4" name="Grupo 3">
            <a:extLst>
              <a:ext uri="{FF2B5EF4-FFF2-40B4-BE49-F238E27FC236}">
                <a16:creationId xmlns:a16="http://schemas.microsoft.com/office/drawing/2014/main" id="{33F82475-C005-6F55-9AFD-B103C6F5D91E}"/>
              </a:ext>
            </a:extLst>
          </p:cNvPr>
          <p:cNvGrpSpPr/>
          <p:nvPr/>
        </p:nvGrpSpPr>
        <p:grpSpPr>
          <a:xfrm>
            <a:off x="3889292" y="932638"/>
            <a:ext cx="8302708" cy="611018"/>
            <a:chOff x="898387" y="3054015"/>
            <a:chExt cx="8302708" cy="611018"/>
          </a:xfrm>
        </p:grpSpPr>
        <p:sp>
          <p:nvSpPr>
            <p:cNvPr id="6" name="Rectángulo 5">
              <a:extLst>
                <a:ext uri="{FF2B5EF4-FFF2-40B4-BE49-F238E27FC236}">
                  <a16:creationId xmlns:a16="http://schemas.microsoft.com/office/drawing/2014/main" id="{94380D2B-E122-BB58-AA19-F3E2C1C59853}"/>
                </a:ext>
              </a:extLst>
            </p:cNvPr>
            <p:cNvSpPr/>
            <p:nvPr/>
          </p:nvSpPr>
          <p:spPr>
            <a:xfrm>
              <a:off x="898387" y="3054015"/>
              <a:ext cx="8302708" cy="611018"/>
            </a:xfrm>
            <a:prstGeom prst="rect">
              <a:avLst/>
            </a:pr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3">
                <a:hueOff val="2032949"/>
                <a:satOff val="75000"/>
                <a:lumOff val="-11029"/>
                <a:alphaOff val="0"/>
              </a:schemeClr>
            </a:effectRef>
            <a:fontRef idx="minor">
              <a:schemeClr val="lt1"/>
            </a:fontRef>
          </p:style>
        </p:sp>
        <p:sp>
          <p:nvSpPr>
            <p:cNvPr id="7" name="CuadroTexto 6">
              <a:extLst>
                <a:ext uri="{FF2B5EF4-FFF2-40B4-BE49-F238E27FC236}">
                  <a16:creationId xmlns:a16="http://schemas.microsoft.com/office/drawing/2014/main" id="{F457FD71-8274-A33E-0BA8-51B52680B047}"/>
                </a:ext>
              </a:extLst>
            </p:cNvPr>
            <p:cNvSpPr txBox="1"/>
            <p:nvPr/>
          </p:nvSpPr>
          <p:spPr>
            <a:xfrm>
              <a:off x="898387" y="3054015"/>
              <a:ext cx="8302708"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Trabajos de la RED de Capacitación 2023</a:t>
              </a:r>
            </a:p>
          </p:txBody>
        </p:sp>
      </p:grpSp>
    </p:spTree>
    <p:extLst>
      <p:ext uri="{BB962C8B-B14F-4D97-AF65-F5344CB8AC3E}">
        <p14:creationId xmlns:p14="http://schemas.microsoft.com/office/powerpoint/2010/main" val="3967298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ABAB743D-CBAA-4EB2-8C4A-0C812F6DA55A}"/>
              </a:ext>
            </a:extLst>
          </p:cNvPr>
          <p:cNvSpPr>
            <a:spLocks noGrp="1"/>
          </p:cNvSpPr>
          <p:nvPr>
            <p:ph idx="1"/>
          </p:nvPr>
        </p:nvSpPr>
        <p:spPr>
          <a:xfrm>
            <a:off x="-494714" y="1205703"/>
            <a:ext cx="13181427" cy="406550"/>
          </a:xfrm>
        </p:spPr>
        <p:txBody>
          <a:bodyPr vert="horz" lIns="91440" tIns="45720" rIns="91440" bIns="45720" rtlCol="0">
            <a:noAutofit/>
          </a:bodyPr>
          <a:lstStyle/>
          <a:p>
            <a:pPr marL="0" indent="0" algn="ctr">
              <a:buNone/>
            </a:pPr>
            <a:r>
              <a:rPr lang="es-MX" sz="3200" b="1" dirty="0">
                <a:latin typeface="Franklin Gothic Book" panose="020B0503020102020204" pitchFamily="34" charset="0"/>
              </a:rPr>
              <a:t>Propuesta para fecha de entrega de formatos 2023</a:t>
            </a:r>
          </a:p>
        </p:txBody>
      </p:sp>
      <p:graphicFrame>
        <p:nvGraphicFramePr>
          <p:cNvPr id="4" name="Tabla 3">
            <a:extLst>
              <a:ext uri="{FF2B5EF4-FFF2-40B4-BE49-F238E27FC236}">
                <a16:creationId xmlns:a16="http://schemas.microsoft.com/office/drawing/2014/main" id="{5A9FE2ED-FD4E-4FE6-910A-813CE7412931}"/>
              </a:ext>
            </a:extLst>
          </p:cNvPr>
          <p:cNvGraphicFramePr>
            <a:graphicFrameLocks noGrp="1"/>
          </p:cNvGraphicFramePr>
          <p:nvPr>
            <p:extLst>
              <p:ext uri="{D42A27DB-BD31-4B8C-83A1-F6EECF244321}">
                <p14:modId xmlns:p14="http://schemas.microsoft.com/office/powerpoint/2010/main" val="4174917688"/>
              </p:ext>
            </p:extLst>
          </p:nvPr>
        </p:nvGraphicFramePr>
        <p:xfrm>
          <a:off x="405548" y="1678932"/>
          <a:ext cx="11010316" cy="3930132"/>
        </p:xfrm>
        <a:graphic>
          <a:graphicData uri="http://schemas.openxmlformats.org/drawingml/2006/table">
            <a:tbl>
              <a:tblPr firstRow="1" firstCol="1" bandRow="1">
                <a:tableStyleId>{5C22544A-7EE6-4342-B048-85BDC9FD1C3A}</a:tableStyleId>
              </a:tblPr>
              <a:tblGrid>
                <a:gridCol w="773425">
                  <a:extLst>
                    <a:ext uri="{9D8B030D-6E8A-4147-A177-3AD203B41FA5}">
                      <a16:colId xmlns:a16="http://schemas.microsoft.com/office/drawing/2014/main" val="1290690005"/>
                    </a:ext>
                  </a:extLst>
                </a:gridCol>
                <a:gridCol w="4758430">
                  <a:extLst>
                    <a:ext uri="{9D8B030D-6E8A-4147-A177-3AD203B41FA5}">
                      <a16:colId xmlns:a16="http://schemas.microsoft.com/office/drawing/2014/main" val="1787079318"/>
                    </a:ext>
                  </a:extLst>
                </a:gridCol>
                <a:gridCol w="1376127">
                  <a:extLst>
                    <a:ext uri="{9D8B030D-6E8A-4147-A177-3AD203B41FA5}">
                      <a16:colId xmlns:a16="http://schemas.microsoft.com/office/drawing/2014/main" val="452610632"/>
                    </a:ext>
                  </a:extLst>
                </a:gridCol>
                <a:gridCol w="4102334">
                  <a:extLst>
                    <a:ext uri="{9D8B030D-6E8A-4147-A177-3AD203B41FA5}">
                      <a16:colId xmlns:a16="http://schemas.microsoft.com/office/drawing/2014/main" val="3315669378"/>
                    </a:ext>
                  </a:extLst>
                </a:gridCol>
              </a:tblGrid>
              <a:tr h="320026">
                <a:tc>
                  <a:txBody>
                    <a:bodyPr/>
                    <a:lstStyle/>
                    <a:p>
                      <a:pPr algn="ctr">
                        <a:lnSpc>
                          <a:spcPct val="107000"/>
                        </a:lnSpc>
                        <a:spcAft>
                          <a:spcPts val="800"/>
                        </a:spcAft>
                      </a:pPr>
                      <a:r>
                        <a:rPr lang="es-MX" sz="2000" dirty="0">
                          <a:effectLst/>
                          <a:latin typeface="Century Gothic" panose="020B0502020202020204" pitchFamily="34" charset="0"/>
                        </a:rPr>
                        <a:t>Id</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75000"/>
                      </a:schemeClr>
                    </a:solidFill>
                  </a:tcPr>
                </a:tc>
                <a:tc>
                  <a:txBody>
                    <a:bodyPr/>
                    <a:lstStyle/>
                    <a:p>
                      <a:pPr>
                        <a:lnSpc>
                          <a:spcPct val="107000"/>
                        </a:lnSpc>
                        <a:spcAft>
                          <a:spcPts val="800"/>
                        </a:spcAft>
                      </a:pPr>
                      <a:r>
                        <a:rPr lang="es-MX" sz="2000" dirty="0">
                          <a:effectLst/>
                          <a:latin typeface="Century Gothic" panose="020B0502020202020204" pitchFamily="34" charset="0"/>
                        </a:rPr>
                        <a:t>Actividades</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75000"/>
                      </a:schemeClr>
                    </a:solidFill>
                  </a:tcPr>
                </a:tc>
                <a:tc>
                  <a:txBody>
                    <a:bodyPr/>
                    <a:lstStyle/>
                    <a:p>
                      <a:pPr algn="ctr">
                        <a:lnSpc>
                          <a:spcPct val="107000"/>
                        </a:lnSpc>
                        <a:spcAft>
                          <a:spcPts val="800"/>
                        </a:spcAft>
                      </a:pPr>
                      <a:r>
                        <a:rPr lang="es-MX" sz="2000" dirty="0">
                          <a:effectLst/>
                          <a:latin typeface="Century Gothic" panose="020B0502020202020204" pitchFamily="34" charset="0"/>
                        </a:rPr>
                        <a:t>Formato</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75000"/>
                      </a:schemeClr>
                    </a:solidFill>
                  </a:tcPr>
                </a:tc>
                <a:tc>
                  <a:txBody>
                    <a:bodyPr/>
                    <a:lstStyle/>
                    <a:p>
                      <a:pPr>
                        <a:lnSpc>
                          <a:spcPct val="107000"/>
                        </a:lnSpc>
                        <a:spcAft>
                          <a:spcPts val="800"/>
                        </a:spcAft>
                      </a:pPr>
                      <a:r>
                        <a:rPr lang="es-MX" sz="2000" dirty="0">
                          <a:effectLst/>
                          <a:latin typeface="Century Gothic" panose="020B0502020202020204" pitchFamily="34" charset="0"/>
                        </a:rPr>
                        <a:t>Fecha de cumplimiento</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75000"/>
                      </a:schemeClr>
                    </a:solidFill>
                  </a:tcPr>
                </a:tc>
                <a:extLst>
                  <a:ext uri="{0D108BD9-81ED-4DB2-BD59-A6C34878D82A}">
                    <a16:rowId xmlns:a16="http://schemas.microsoft.com/office/drawing/2014/main" val="257897921"/>
                  </a:ext>
                </a:extLst>
              </a:tr>
              <a:tr h="553589">
                <a:tc>
                  <a:txBody>
                    <a:bodyPr/>
                    <a:lstStyle/>
                    <a:p>
                      <a:pPr algn="ctr">
                        <a:lnSpc>
                          <a:spcPct val="107000"/>
                        </a:lnSpc>
                        <a:spcAft>
                          <a:spcPts val="800"/>
                        </a:spcAft>
                      </a:pPr>
                      <a:r>
                        <a:rPr lang="es-MX" sz="2000" dirty="0">
                          <a:effectLst/>
                          <a:latin typeface="Century Gothic" panose="020B0502020202020204" pitchFamily="34" charset="0"/>
                        </a:rPr>
                        <a:t>1</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75000"/>
                      </a:schemeClr>
                    </a:solidFill>
                  </a:tcPr>
                </a:tc>
                <a:tc>
                  <a:txBody>
                    <a:bodyPr/>
                    <a:lstStyle/>
                    <a:p>
                      <a:pPr>
                        <a:lnSpc>
                          <a:spcPct val="107000"/>
                        </a:lnSpc>
                        <a:spcAft>
                          <a:spcPts val="800"/>
                        </a:spcAft>
                      </a:pPr>
                      <a:r>
                        <a:rPr lang="es-MX" sz="2000" dirty="0">
                          <a:effectLst/>
                          <a:latin typeface="Century Gothic" panose="020B0502020202020204" pitchFamily="34" charset="0"/>
                        </a:rPr>
                        <a:t>Designación del Responsable de Capacitación </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20000"/>
                        <a:lumOff val="80000"/>
                      </a:schemeClr>
                    </a:solidFill>
                  </a:tcPr>
                </a:tc>
                <a:tc>
                  <a:txBody>
                    <a:bodyPr/>
                    <a:lstStyle/>
                    <a:p>
                      <a:pPr algn="ctr">
                        <a:lnSpc>
                          <a:spcPct val="107000"/>
                        </a:lnSpc>
                        <a:spcAft>
                          <a:spcPts val="800"/>
                        </a:spcAft>
                      </a:pPr>
                      <a:r>
                        <a:rPr lang="es-MX" sz="2000">
                          <a:effectLst/>
                          <a:latin typeface="Century Gothic" panose="020B0502020202020204" pitchFamily="34" charset="0"/>
                        </a:rPr>
                        <a:t>1</a:t>
                      </a:r>
                      <a:endParaRPr lang="es-ES" sz="20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20000"/>
                        <a:lumOff val="80000"/>
                      </a:schemeClr>
                    </a:solidFill>
                  </a:tcPr>
                </a:tc>
                <a:tc>
                  <a:txBody>
                    <a:bodyPr/>
                    <a:lstStyle/>
                    <a:p>
                      <a:pPr algn="ctr">
                        <a:lnSpc>
                          <a:spcPct val="107000"/>
                        </a:lnSpc>
                        <a:spcAft>
                          <a:spcPts val="800"/>
                        </a:spcAft>
                      </a:pPr>
                      <a:r>
                        <a:rPr lang="es-MX" sz="2000" b="1" u="none" dirty="0">
                          <a:solidFill>
                            <a:schemeClr val="tx1"/>
                          </a:solidFill>
                          <a:latin typeface="Century Gothic" panose="020B0502020202020204" pitchFamily="34" charset="0"/>
                        </a:rPr>
                        <a:t>Lunes 24 de abril, 2023</a:t>
                      </a:r>
                      <a:endParaRPr lang="es-ES" sz="200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20000"/>
                        <a:lumOff val="80000"/>
                      </a:schemeClr>
                    </a:solidFill>
                  </a:tcPr>
                </a:tc>
                <a:extLst>
                  <a:ext uri="{0D108BD9-81ED-4DB2-BD59-A6C34878D82A}">
                    <a16:rowId xmlns:a16="http://schemas.microsoft.com/office/drawing/2014/main" val="3572862970"/>
                  </a:ext>
                </a:extLst>
              </a:tr>
              <a:tr h="766939">
                <a:tc>
                  <a:txBody>
                    <a:bodyPr/>
                    <a:lstStyle/>
                    <a:p>
                      <a:pPr algn="ctr">
                        <a:lnSpc>
                          <a:spcPct val="107000"/>
                        </a:lnSpc>
                        <a:spcAft>
                          <a:spcPts val="800"/>
                        </a:spcAft>
                      </a:pPr>
                      <a:r>
                        <a:rPr lang="es-MX" sz="2000" dirty="0">
                          <a:effectLst/>
                          <a:latin typeface="Century Gothic" panose="020B0502020202020204" pitchFamily="34" charset="0"/>
                        </a:rPr>
                        <a:t>2</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75000"/>
                      </a:schemeClr>
                    </a:solidFill>
                  </a:tcPr>
                </a:tc>
                <a:tc>
                  <a:txBody>
                    <a:bodyPr/>
                    <a:lstStyle/>
                    <a:p>
                      <a:pPr>
                        <a:lnSpc>
                          <a:spcPct val="107000"/>
                        </a:lnSpc>
                        <a:spcAft>
                          <a:spcPts val="800"/>
                        </a:spcAft>
                      </a:pPr>
                      <a:r>
                        <a:rPr lang="es-MX" sz="2000" dirty="0">
                          <a:effectLst/>
                          <a:latin typeface="Century Gothic" panose="020B0502020202020204" pitchFamily="34" charset="0"/>
                        </a:rPr>
                        <a:t>Detección de Necesidades de Capacitación 2023</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20000"/>
                        <a:lumOff val="80000"/>
                      </a:schemeClr>
                    </a:solidFill>
                  </a:tcPr>
                </a:tc>
                <a:tc>
                  <a:txBody>
                    <a:bodyPr/>
                    <a:lstStyle/>
                    <a:p>
                      <a:pPr algn="ctr">
                        <a:lnSpc>
                          <a:spcPct val="107000"/>
                        </a:lnSpc>
                        <a:spcAft>
                          <a:spcPts val="800"/>
                        </a:spcAft>
                      </a:pPr>
                      <a:r>
                        <a:rPr lang="es-MX" sz="2000" dirty="0">
                          <a:effectLst/>
                          <a:latin typeface="Century Gothic" panose="020B0502020202020204" pitchFamily="34" charset="0"/>
                        </a:rPr>
                        <a:t>2</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20000"/>
                        <a:lumOff val="80000"/>
                      </a:schemeClr>
                    </a:solidFill>
                  </a:tcPr>
                </a:tc>
                <a:tc>
                  <a:txBody>
                    <a:bodyPr/>
                    <a:lstStyle/>
                    <a:p>
                      <a:pPr algn="ctr">
                        <a:lnSpc>
                          <a:spcPct val="107000"/>
                        </a:lnSpc>
                        <a:spcAft>
                          <a:spcPts val="800"/>
                        </a:spcAft>
                      </a:pPr>
                      <a:r>
                        <a:rPr lang="es-MX" sz="2000" b="1" u="none" dirty="0">
                          <a:solidFill>
                            <a:schemeClr val="tx1"/>
                          </a:solidFill>
                          <a:effectLst/>
                          <a:latin typeface="Century Gothic" panose="020B0502020202020204" pitchFamily="34" charset="0"/>
                        </a:rPr>
                        <a:t>Lunes 24 de abril, 2023</a:t>
                      </a:r>
                      <a:endParaRPr lang="es-ES" sz="2000" b="1"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20000"/>
                        <a:lumOff val="80000"/>
                      </a:schemeClr>
                    </a:solidFill>
                  </a:tcPr>
                </a:tc>
                <a:extLst>
                  <a:ext uri="{0D108BD9-81ED-4DB2-BD59-A6C34878D82A}">
                    <a16:rowId xmlns:a16="http://schemas.microsoft.com/office/drawing/2014/main" val="1773660737"/>
                  </a:ext>
                </a:extLst>
              </a:tr>
              <a:tr h="649010">
                <a:tc>
                  <a:txBody>
                    <a:bodyPr/>
                    <a:lstStyle/>
                    <a:p>
                      <a:pPr algn="ctr">
                        <a:lnSpc>
                          <a:spcPct val="107000"/>
                        </a:lnSpc>
                        <a:spcAft>
                          <a:spcPts val="800"/>
                        </a:spcAft>
                      </a:pPr>
                      <a:r>
                        <a:rPr lang="es-MX" sz="2000" dirty="0">
                          <a:effectLst/>
                          <a:latin typeface="Century Gothic" panose="020B0502020202020204" pitchFamily="34" charset="0"/>
                        </a:rPr>
                        <a:t>3</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75000"/>
                      </a:schemeClr>
                    </a:solidFill>
                  </a:tcPr>
                </a:tc>
                <a:tc>
                  <a:txBody>
                    <a:bodyPr/>
                    <a:lstStyle/>
                    <a:p>
                      <a:pPr>
                        <a:lnSpc>
                          <a:spcPct val="107000"/>
                        </a:lnSpc>
                        <a:spcAft>
                          <a:spcPts val="800"/>
                        </a:spcAft>
                      </a:pPr>
                      <a:r>
                        <a:rPr lang="es-MX" sz="2000" dirty="0">
                          <a:effectLst/>
                          <a:latin typeface="Century Gothic" panose="020B0502020202020204" pitchFamily="34" charset="0"/>
                        </a:rPr>
                        <a:t> Resumen del Programa Anual de Capacitación 2023</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20000"/>
                        <a:lumOff val="80000"/>
                      </a:schemeClr>
                    </a:solidFill>
                  </a:tcPr>
                </a:tc>
                <a:tc>
                  <a:txBody>
                    <a:bodyPr/>
                    <a:lstStyle/>
                    <a:p>
                      <a:pPr algn="ctr">
                        <a:lnSpc>
                          <a:spcPct val="107000"/>
                        </a:lnSpc>
                        <a:spcAft>
                          <a:spcPts val="800"/>
                        </a:spcAft>
                      </a:pPr>
                      <a:r>
                        <a:rPr lang="es-MX" sz="2000" dirty="0">
                          <a:effectLst/>
                          <a:latin typeface="Century Gothic" panose="020B0502020202020204" pitchFamily="34" charset="0"/>
                        </a:rPr>
                        <a:t>3</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20000"/>
                        <a:lumOff val="80000"/>
                      </a:schemeClr>
                    </a:solidFill>
                  </a:tcPr>
                </a:tc>
                <a:tc>
                  <a:txBody>
                    <a:bodyPr/>
                    <a:lstStyle/>
                    <a:p>
                      <a:pPr algn="ctr">
                        <a:lnSpc>
                          <a:spcPct val="107000"/>
                        </a:lnSpc>
                        <a:spcAft>
                          <a:spcPts val="800"/>
                        </a:spcAft>
                      </a:pPr>
                      <a:r>
                        <a:rPr lang="es-MX" sz="2000" b="1" u="none" dirty="0">
                          <a:solidFill>
                            <a:schemeClr val="tx1"/>
                          </a:solidFill>
                          <a:latin typeface="Century Gothic" panose="020B0502020202020204" pitchFamily="34" charset="0"/>
                        </a:rPr>
                        <a:t>Viernes 12 de mayo, 2023</a:t>
                      </a:r>
                      <a:endParaRPr lang="es-ES" sz="200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20000"/>
                        <a:lumOff val="80000"/>
                      </a:schemeClr>
                    </a:solidFill>
                  </a:tcPr>
                </a:tc>
                <a:extLst>
                  <a:ext uri="{0D108BD9-81ED-4DB2-BD59-A6C34878D82A}">
                    <a16:rowId xmlns:a16="http://schemas.microsoft.com/office/drawing/2014/main" val="3130918791"/>
                  </a:ext>
                </a:extLst>
              </a:tr>
              <a:tr h="801859">
                <a:tc>
                  <a:txBody>
                    <a:bodyPr/>
                    <a:lstStyle/>
                    <a:p>
                      <a:pPr algn="ctr">
                        <a:lnSpc>
                          <a:spcPct val="107000"/>
                        </a:lnSpc>
                        <a:spcAft>
                          <a:spcPts val="800"/>
                        </a:spcAft>
                      </a:pPr>
                      <a:r>
                        <a:rPr lang="es-MX" sz="2000" dirty="0">
                          <a:effectLst/>
                          <a:latin typeface="Century Gothic" panose="020B0502020202020204" pitchFamily="34" charset="0"/>
                        </a:rPr>
                        <a:t>4</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75000"/>
                      </a:schemeClr>
                    </a:solidFill>
                  </a:tcPr>
                </a:tc>
                <a:tc>
                  <a:txBody>
                    <a:bodyPr/>
                    <a:lstStyle/>
                    <a:p>
                      <a:pPr>
                        <a:lnSpc>
                          <a:spcPct val="107000"/>
                        </a:lnSpc>
                        <a:spcAft>
                          <a:spcPts val="800"/>
                        </a:spcAft>
                      </a:pPr>
                      <a:r>
                        <a:rPr lang="es-ES" sz="2000" dirty="0">
                          <a:effectLst/>
                          <a:latin typeface="Century Gothic" panose="020B0502020202020204" pitchFamily="34" charset="0"/>
                        </a:rPr>
                        <a:t>Detección de Necesidades de Capacitación 2024. Preliminar</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20000"/>
                        <a:lumOff val="80000"/>
                      </a:schemeClr>
                    </a:solidFill>
                  </a:tcPr>
                </a:tc>
                <a:tc>
                  <a:txBody>
                    <a:bodyPr/>
                    <a:lstStyle/>
                    <a:p>
                      <a:pPr algn="ctr">
                        <a:lnSpc>
                          <a:spcPct val="107000"/>
                        </a:lnSpc>
                        <a:spcAft>
                          <a:spcPts val="800"/>
                        </a:spcAft>
                      </a:pPr>
                      <a:r>
                        <a:rPr lang="es-MX" sz="2000" dirty="0">
                          <a:effectLst/>
                          <a:latin typeface="Century Gothic" panose="020B0502020202020204" pitchFamily="34" charset="0"/>
                        </a:rPr>
                        <a:t>4</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20000"/>
                        <a:lumOff val="80000"/>
                      </a:schemeClr>
                    </a:solidFill>
                  </a:tcPr>
                </a:tc>
                <a:tc>
                  <a:txBody>
                    <a:bodyPr/>
                    <a:lstStyle/>
                    <a:p>
                      <a:pPr algn="ctr">
                        <a:lnSpc>
                          <a:spcPct val="107000"/>
                        </a:lnSpc>
                        <a:spcAft>
                          <a:spcPts val="800"/>
                        </a:spcAft>
                      </a:pPr>
                      <a:r>
                        <a:rPr lang="es-MX" sz="2000" b="1" u="none" dirty="0">
                          <a:solidFill>
                            <a:schemeClr val="tx1"/>
                          </a:solidFill>
                          <a:latin typeface="Century Gothic" panose="020B0502020202020204" pitchFamily="34" charset="0"/>
                        </a:rPr>
                        <a:t>Viernes 11 de agosto, 2023</a:t>
                      </a:r>
                      <a:endParaRPr lang="es-ES" sz="2000" u="none"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20000"/>
                        <a:lumOff val="80000"/>
                      </a:schemeClr>
                    </a:solidFill>
                  </a:tcPr>
                </a:tc>
                <a:extLst>
                  <a:ext uri="{0D108BD9-81ED-4DB2-BD59-A6C34878D82A}">
                    <a16:rowId xmlns:a16="http://schemas.microsoft.com/office/drawing/2014/main" val="1485678053"/>
                  </a:ext>
                </a:extLst>
              </a:tr>
              <a:tr h="755710">
                <a:tc>
                  <a:txBody>
                    <a:bodyPr/>
                    <a:lstStyle/>
                    <a:p>
                      <a:pPr algn="ctr">
                        <a:lnSpc>
                          <a:spcPct val="107000"/>
                        </a:lnSpc>
                        <a:spcAft>
                          <a:spcPts val="800"/>
                        </a:spcAft>
                      </a:pPr>
                      <a:r>
                        <a:rPr lang="es-MX" sz="2000" dirty="0">
                          <a:effectLst/>
                          <a:latin typeface="Century Gothic" panose="020B0502020202020204" pitchFamily="34" charset="0"/>
                        </a:rPr>
                        <a:t>5</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75000"/>
                      </a:schemeClr>
                    </a:solidFill>
                  </a:tcPr>
                </a:tc>
                <a:tc>
                  <a:txBody>
                    <a:bodyPr/>
                    <a:lstStyle/>
                    <a:p>
                      <a:pPr>
                        <a:lnSpc>
                          <a:spcPct val="107000"/>
                        </a:lnSpc>
                        <a:spcAft>
                          <a:spcPts val="800"/>
                        </a:spcAft>
                      </a:pPr>
                      <a:r>
                        <a:rPr lang="es-MX" sz="2000" dirty="0">
                          <a:effectLst/>
                          <a:latin typeface="Century Gothic" panose="020B0502020202020204" pitchFamily="34" charset="0"/>
                        </a:rPr>
                        <a:t>Informe de resultados del Programa Anual de Capacitación 2023</a:t>
                      </a:r>
                      <a:endParaRPr lang="es-E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20000"/>
                        <a:lumOff val="80000"/>
                      </a:schemeClr>
                    </a:solidFill>
                  </a:tcPr>
                </a:tc>
                <a:tc>
                  <a:txBody>
                    <a:bodyPr/>
                    <a:lstStyle/>
                    <a:p>
                      <a:pPr algn="ctr">
                        <a:lnSpc>
                          <a:spcPct val="107000"/>
                        </a:lnSpc>
                        <a:spcAft>
                          <a:spcPts val="800"/>
                        </a:spcAft>
                      </a:pPr>
                      <a:r>
                        <a:rPr lang="es-MX" sz="2000">
                          <a:effectLst/>
                          <a:latin typeface="Century Gothic" panose="020B0502020202020204" pitchFamily="34" charset="0"/>
                        </a:rPr>
                        <a:t>5</a:t>
                      </a:r>
                      <a:endParaRPr lang="es-ES" sz="20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20000"/>
                        <a:lumOff val="80000"/>
                      </a:schemeClr>
                    </a:solidFill>
                  </a:tcPr>
                </a:tc>
                <a:tc>
                  <a:txBody>
                    <a:bodyPr/>
                    <a:lstStyle/>
                    <a:p>
                      <a:pPr algn="ctr">
                        <a:lnSpc>
                          <a:spcPct val="107000"/>
                        </a:lnSpc>
                        <a:spcAft>
                          <a:spcPts val="800"/>
                        </a:spcAft>
                      </a:pPr>
                      <a:r>
                        <a:rPr lang="es-MX" sz="2000" b="1" dirty="0">
                          <a:effectLst/>
                          <a:latin typeface="Century Gothic" panose="020B0502020202020204" pitchFamily="34" charset="0"/>
                        </a:rPr>
                        <a:t>Miércoles 31 de enero de 2024</a:t>
                      </a:r>
                      <a:endParaRPr lang="es-ES" sz="20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9525" marB="0" anchor="ctr">
                    <a:solidFill>
                      <a:schemeClr val="accent1">
                        <a:lumMod val="20000"/>
                        <a:lumOff val="80000"/>
                      </a:schemeClr>
                    </a:solidFill>
                  </a:tcPr>
                </a:tc>
                <a:extLst>
                  <a:ext uri="{0D108BD9-81ED-4DB2-BD59-A6C34878D82A}">
                    <a16:rowId xmlns:a16="http://schemas.microsoft.com/office/drawing/2014/main" val="3145218538"/>
                  </a:ext>
                </a:extLst>
              </a:tr>
            </a:tbl>
          </a:graphicData>
        </a:graphic>
      </p:graphicFrame>
      <p:sp>
        <p:nvSpPr>
          <p:cNvPr id="6" name="Rectángulo 5">
            <a:extLst>
              <a:ext uri="{FF2B5EF4-FFF2-40B4-BE49-F238E27FC236}">
                <a16:creationId xmlns:a16="http://schemas.microsoft.com/office/drawing/2014/main" id="{0BAB6D6F-CC4E-4014-B7DB-BB085356BDDE}"/>
              </a:ext>
            </a:extLst>
          </p:cNvPr>
          <p:cNvSpPr/>
          <p:nvPr/>
        </p:nvSpPr>
        <p:spPr>
          <a:xfrm>
            <a:off x="-307146" y="5609064"/>
            <a:ext cx="12056012" cy="769441"/>
          </a:xfrm>
          <a:prstGeom prst="rect">
            <a:avLst/>
          </a:prstGeom>
        </p:spPr>
        <p:txBody>
          <a:bodyPr wrap="square">
            <a:spAutoFit/>
          </a:bodyPr>
          <a:lstStyle/>
          <a:p>
            <a:pPr algn="ctr"/>
            <a:r>
              <a:rPr lang="es-ES" sz="2200" b="1" dirty="0">
                <a:latin typeface="Century Gothic" panose="020B0502020202020204" pitchFamily="34" charset="0"/>
              </a:rPr>
              <a:t>Todos los formatos deben entregarse a la cuenta electrónica</a:t>
            </a:r>
          </a:p>
          <a:p>
            <a:pPr algn="ctr"/>
            <a:r>
              <a:rPr lang="es-ES" sz="2200" b="1" dirty="0">
                <a:latin typeface="Century Gothic" panose="020B0502020202020204" pitchFamily="34" charset="0"/>
                <a:hlinkClick r:id="rId2"/>
              </a:rPr>
              <a:t>capacitacion@infocdmx.org.mx</a:t>
            </a:r>
            <a:r>
              <a:rPr lang="es-ES" sz="2200" b="1" dirty="0">
                <a:latin typeface="Century Gothic" panose="020B0502020202020204" pitchFamily="34" charset="0"/>
              </a:rPr>
              <a:t>  </a:t>
            </a:r>
          </a:p>
        </p:txBody>
      </p:sp>
    </p:spTree>
    <p:extLst>
      <p:ext uri="{BB962C8B-B14F-4D97-AF65-F5344CB8AC3E}">
        <p14:creationId xmlns:p14="http://schemas.microsoft.com/office/powerpoint/2010/main" val="328453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507054826"/>
              </p:ext>
            </p:extLst>
          </p:nvPr>
        </p:nvGraphicFramePr>
        <p:xfrm>
          <a:off x="450283" y="1805667"/>
          <a:ext cx="10745974" cy="4234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upo 6">
            <a:extLst>
              <a:ext uri="{FF2B5EF4-FFF2-40B4-BE49-F238E27FC236}">
                <a16:creationId xmlns:a16="http://schemas.microsoft.com/office/drawing/2014/main" id="{6EF51EA4-D980-1B0E-9367-18C11D63AD15}"/>
              </a:ext>
            </a:extLst>
          </p:cNvPr>
          <p:cNvGrpSpPr/>
          <p:nvPr/>
        </p:nvGrpSpPr>
        <p:grpSpPr>
          <a:xfrm>
            <a:off x="3889292" y="932638"/>
            <a:ext cx="8302708" cy="611018"/>
            <a:chOff x="898387" y="3054015"/>
            <a:chExt cx="8302708" cy="611018"/>
          </a:xfrm>
        </p:grpSpPr>
        <p:sp>
          <p:nvSpPr>
            <p:cNvPr id="8" name="Rectángulo 7">
              <a:extLst>
                <a:ext uri="{FF2B5EF4-FFF2-40B4-BE49-F238E27FC236}">
                  <a16:creationId xmlns:a16="http://schemas.microsoft.com/office/drawing/2014/main" id="{BADE4514-4F83-8BD6-93CB-3F8CA5FC90B2}"/>
                </a:ext>
              </a:extLst>
            </p:cNvPr>
            <p:cNvSpPr/>
            <p:nvPr/>
          </p:nvSpPr>
          <p:spPr>
            <a:xfrm>
              <a:off x="898387" y="3054015"/>
              <a:ext cx="8302708" cy="611018"/>
            </a:xfrm>
            <a:prstGeom prst="rect">
              <a:avLst/>
            </a:pr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3">
                <a:hueOff val="2032949"/>
                <a:satOff val="75000"/>
                <a:lumOff val="-11029"/>
                <a:alphaOff val="0"/>
              </a:schemeClr>
            </a:effectRef>
            <a:fontRef idx="minor">
              <a:schemeClr val="lt1"/>
            </a:fontRef>
          </p:style>
        </p:sp>
        <p:sp>
          <p:nvSpPr>
            <p:cNvPr id="9" name="CuadroTexto 8">
              <a:extLst>
                <a:ext uri="{FF2B5EF4-FFF2-40B4-BE49-F238E27FC236}">
                  <a16:creationId xmlns:a16="http://schemas.microsoft.com/office/drawing/2014/main" id="{9A29071B-0F6F-1C36-0EB8-E563B2A9AFA2}"/>
                </a:ext>
              </a:extLst>
            </p:cNvPr>
            <p:cNvSpPr txBox="1"/>
            <p:nvPr/>
          </p:nvSpPr>
          <p:spPr>
            <a:xfrm>
              <a:off x="898387" y="3054015"/>
              <a:ext cx="8302708"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Trabajos de la RED de Capacitación 2023</a:t>
              </a:r>
            </a:p>
          </p:txBody>
        </p:sp>
      </p:grpSp>
    </p:spTree>
    <p:extLst>
      <p:ext uri="{BB962C8B-B14F-4D97-AF65-F5344CB8AC3E}">
        <p14:creationId xmlns:p14="http://schemas.microsoft.com/office/powerpoint/2010/main" val="2876633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3F8D4EB3-8D83-BF8D-0265-E4D3D03965A9}"/>
              </a:ext>
            </a:extLst>
          </p:cNvPr>
          <p:cNvGrpSpPr/>
          <p:nvPr/>
        </p:nvGrpSpPr>
        <p:grpSpPr>
          <a:xfrm>
            <a:off x="3490340" y="979119"/>
            <a:ext cx="8740545" cy="611018"/>
            <a:chOff x="460549" y="3970249"/>
            <a:chExt cx="8740545" cy="611018"/>
          </a:xfrm>
        </p:grpSpPr>
        <p:sp>
          <p:nvSpPr>
            <p:cNvPr id="5" name="Rectángulo 4">
              <a:extLst>
                <a:ext uri="{FF2B5EF4-FFF2-40B4-BE49-F238E27FC236}">
                  <a16:creationId xmlns:a16="http://schemas.microsoft.com/office/drawing/2014/main" id="{EF536EC6-21F2-28B3-0E88-D4E1D75513AA}"/>
                </a:ext>
              </a:extLst>
            </p:cNvPr>
            <p:cNvSpPr/>
            <p:nvPr/>
          </p:nvSpPr>
          <p:spPr>
            <a:xfrm>
              <a:off x="460549" y="3970249"/>
              <a:ext cx="8740545" cy="611018"/>
            </a:xfrm>
            <a:prstGeom prst="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sp>
        <p:sp>
          <p:nvSpPr>
            <p:cNvPr id="6" name="CuadroTexto 5">
              <a:extLst>
                <a:ext uri="{FF2B5EF4-FFF2-40B4-BE49-F238E27FC236}">
                  <a16:creationId xmlns:a16="http://schemas.microsoft.com/office/drawing/2014/main" id="{2C86BE02-D9BF-7B1E-1DF9-F7A9F4B3A7E6}"/>
                </a:ext>
              </a:extLst>
            </p:cNvPr>
            <p:cNvSpPr txBox="1"/>
            <p:nvPr/>
          </p:nvSpPr>
          <p:spPr>
            <a:xfrm>
              <a:off x="460549" y="3970249"/>
              <a:ext cx="8740545"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Temas adicionales</a:t>
              </a:r>
            </a:p>
          </p:txBody>
        </p:sp>
      </p:grpSp>
      <p:pic>
        <p:nvPicPr>
          <p:cNvPr id="3" name="Imagen 2">
            <a:extLst>
              <a:ext uri="{FF2B5EF4-FFF2-40B4-BE49-F238E27FC236}">
                <a16:creationId xmlns:a16="http://schemas.microsoft.com/office/drawing/2014/main" id="{4A296FA5-787E-065C-485E-684232590DAA}"/>
              </a:ext>
            </a:extLst>
          </p:cNvPr>
          <p:cNvPicPr>
            <a:picLocks noChangeAspect="1"/>
          </p:cNvPicPr>
          <p:nvPr/>
        </p:nvPicPr>
        <p:blipFill rotWithShape="1">
          <a:blip r:embed="rId2"/>
          <a:srcRect l="22585" t="37412" r="56685" b="41723"/>
          <a:stretch/>
        </p:blipFill>
        <p:spPr>
          <a:xfrm>
            <a:off x="9067922" y="1777892"/>
            <a:ext cx="2082431" cy="1086542"/>
          </a:xfrm>
          <a:prstGeom prst="rect">
            <a:avLst/>
          </a:prstGeom>
        </p:spPr>
      </p:pic>
      <p:pic>
        <p:nvPicPr>
          <p:cNvPr id="4" name="Imagen 3">
            <a:extLst>
              <a:ext uri="{FF2B5EF4-FFF2-40B4-BE49-F238E27FC236}">
                <a16:creationId xmlns:a16="http://schemas.microsoft.com/office/drawing/2014/main" id="{EA84C23F-5956-7191-7851-0934AF845097}"/>
              </a:ext>
            </a:extLst>
          </p:cNvPr>
          <p:cNvPicPr>
            <a:picLocks noChangeAspect="1"/>
          </p:cNvPicPr>
          <p:nvPr/>
        </p:nvPicPr>
        <p:blipFill rotWithShape="1">
          <a:blip r:embed="rId3"/>
          <a:srcRect l="6942" t="8544" r="69272" b="80702"/>
          <a:stretch/>
        </p:blipFill>
        <p:spPr>
          <a:xfrm>
            <a:off x="7007537" y="3648723"/>
            <a:ext cx="3836926" cy="1243574"/>
          </a:xfrm>
          <a:prstGeom prst="rect">
            <a:avLst/>
          </a:prstGeom>
        </p:spPr>
      </p:pic>
      <p:pic>
        <p:nvPicPr>
          <p:cNvPr id="7" name="Imagen 6">
            <a:extLst>
              <a:ext uri="{FF2B5EF4-FFF2-40B4-BE49-F238E27FC236}">
                <a16:creationId xmlns:a16="http://schemas.microsoft.com/office/drawing/2014/main" id="{A6D013A3-28D6-1713-DA4C-B37820013729}"/>
              </a:ext>
            </a:extLst>
          </p:cNvPr>
          <p:cNvPicPr/>
          <p:nvPr/>
        </p:nvPicPr>
        <p:blipFill rotWithShape="1">
          <a:blip r:embed="rId4"/>
          <a:srcRect l="67497" t="13545" r="28532" b="80157"/>
          <a:stretch/>
        </p:blipFill>
        <p:spPr bwMode="auto">
          <a:xfrm>
            <a:off x="5583990" y="1807579"/>
            <a:ext cx="1295101" cy="975199"/>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81469264-544E-A5F1-84D3-40447E159E6A}"/>
              </a:ext>
            </a:extLst>
          </p:cNvPr>
          <p:cNvPicPr>
            <a:picLocks noChangeAspect="1"/>
          </p:cNvPicPr>
          <p:nvPr/>
        </p:nvPicPr>
        <p:blipFill rotWithShape="1">
          <a:blip r:embed="rId5"/>
          <a:srcRect l="2125" t="15469" r="6550" b="6602"/>
          <a:stretch/>
        </p:blipFill>
        <p:spPr>
          <a:xfrm>
            <a:off x="2530136" y="4567233"/>
            <a:ext cx="2849732" cy="1281685"/>
          </a:xfrm>
          <a:prstGeom prst="rect">
            <a:avLst/>
          </a:prstGeom>
        </p:spPr>
      </p:pic>
      <p:pic>
        <p:nvPicPr>
          <p:cNvPr id="9" name="Imagen 8" descr="Interfaz de usuario gráfica, Sitio web&#10;&#10;Descripción generada automáticamente">
            <a:extLst>
              <a:ext uri="{FF2B5EF4-FFF2-40B4-BE49-F238E27FC236}">
                <a16:creationId xmlns:a16="http://schemas.microsoft.com/office/drawing/2014/main" id="{D789B4ED-04D4-B9D2-4329-05240CEF00B7}"/>
              </a:ext>
            </a:extLst>
          </p:cNvPr>
          <p:cNvPicPr>
            <a:picLocks noChangeAspect="1"/>
          </p:cNvPicPr>
          <p:nvPr/>
        </p:nvPicPr>
        <p:blipFill rotWithShape="1">
          <a:blip r:embed="rId6"/>
          <a:srcRect l="29577" t="23579" r="44160" b="56736"/>
          <a:stretch/>
        </p:blipFill>
        <p:spPr bwMode="auto">
          <a:xfrm>
            <a:off x="799086" y="2321163"/>
            <a:ext cx="3266983" cy="11718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56127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ángulo 4"/>
          <p:cNvSpPr/>
          <p:nvPr/>
        </p:nvSpPr>
        <p:spPr>
          <a:xfrm>
            <a:off x="502920" y="1667152"/>
            <a:ext cx="2916945" cy="1118252"/>
          </a:xfrm>
          <a:prstGeom prst="rect">
            <a:avLst/>
          </a:prstGeom>
          <a:solidFill>
            <a:srgbClr val="C7578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latin typeface="Century Gothic" panose="020B0502020202020204" pitchFamily="34" charset="0"/>
              </a:rPr>
              <a:t>Es una herramienta de información al servicio de los sujetos obligados</a:t>
            </a:r>
          </a:p>
        </p:txBody>
      </p:sp>
      <p:sp>
        <p:nvSpPr>
          <p:cNvPr id="6" name="Rectángulo 5"/>
          <p:cNvSpPr/>
          <p:nvPr/>
        </p:nvSpPr>
        <p:spPr>
          <a:xfrm>
            <a:off x="494429" y="3160940"/>
            <a:ext cx="2916945" cy="898380"/>
          </a:xfrm>
          <a:prstGeom prst="rect">
            <a:avLst/>
          </a:prstGeom>
          <a:solidFill>
            <a:srgbClr val="C7578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latin typeface="Century Gothic" panose="020B0502020202020204" pitchFamily="34" charset="0"/>
              </a:rPr>
              <a:t>Se publican los materiales de apoyo para la capacitación</a:t>
            </a:r>
          </a:p>
        </p:txBody>
      </p:sp>
      <p:sp>
        <p:nvSpPr>
          <p:cNvPr id="10" name="Rectángulo 9"/>
          <p:cNvSpPr/>
          <p:nvPr/>
        </p:nvSpPr>
        <p:spPr>
          <a:xfrm>
            <a:off x="494429" y="4447561"/>
            <a:ext cx="2916945" cy="1385067"/>
          </a:xfrm>
          <a:prstGeom prst="rect">
            <a:avLst/>
          </a:prstGeom>
          <a:solidFill>
            <a:srgbClr val="C7578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latin typeface="Century Gothic" panose="020B0502020202020204" pitchFamily="34" charset="0"/>
              </a:rPr>
              <a:t>A través de ésta se emiten avisos y comunicaciones diversos en materia de capacitación</a:t>
            </a:r>
          </a:p>
        </p:txBody>
      </p:sp>
      <p:sp>
        <p:nvSpPr>
          <p:cNvPr id="14" name="CuadroTexto 13">
            <a:extLst>
              <a:ext uri="{FF2B5EF4-FFF2-40B4-BE49-F238E27FC236}">
                <a16:creationId xmlns:a16="http://schemas.microsoft.com/office/drawing/2014/main" id="{320C361A-F529-4B01-B3D7-803BB2C00476}"/>
              </a:ext>
            </a:extLst>
          </p:cNvPr>
          <p:cNvSpPr txBox="1"/>
          <p:nvPr/>
        </p:nvSpPr>
        <p:spPr>
          <a:xfrm>
            <a:off x="3419865" y="5872483"/>
            <a:ext cx="6133514" cy="461665"/>
          </a:xfrm>
          <a:prstGeom prst="rect">
            <a:avLst/>
          </a:prstGeom>
          <a:noFill/>
        </p:spPr>
        <p:txBody>
          <a:bodyPr wrap="square">
            <a:spAutoFit/>
          </a:bodyPr>
          <a:lstStyle/>
          <a:p>
            <a:r>
              <a:rPr lang="es-ES" sz="2400" dirty="0">
                <a:latin typeface="Century Gothic" panose="020B0502020202020204" pitchFamily="34" charset="0"/>
                <a:hlinkClick r:id="rId2"/>
              </a:rPr>
              <a:t>http://retaip.infocdmx.org.mx/</a:t>
            </a:r>
            <a:r>
              <a:rPr lang="es-ES" sz="2400" dirty="0">
                <a:latin typeface="Century Gothic" panose="020B0502020202020204" pitchFamily="34" charset="0"/>
              </a:rPr>
              <a:t> </a:t>
            </a:r>
          </a:p>
        </p:txBody>
      </p:sp>
      <p:pic>
        <p:nvPicPr>
          <p:cNvPr id="7" name="Imagen 6">
            <a:extLst>
              <a:ext uri="{FF2B5EF4-FFF2-40B4-BE49-F238E27FC236}">
                <a16:creationId xmlns:a16="http://schemas.microsoft.com/office/drawing/2014/main" id="{3946EB7D-3F75-6704-106E-94E7CB2B0951}"/>
              </a:ext>
            </a:extLst>
          </p:cNvPr>
          <p:cNvPicPr>
            <a:picLocks noChangeAspect="1"/>
          </p:cNvPicPr>
          <p:nvPr/>
        </p:nvPicPr>
        <p:blipFill rotWithShape="1">
          <a:blip r:embed="rId3"/>
          <a:srcRect t="6586" b="10162"/>
          <a:stretch/>
        </p:blipFill>
        <p:spPr>
          <a:xfrm>
            <a:off x="3706096" y="1836092"/>
            <a:ext cx="7346972" cy="3942227"/>
          </a:xfrm>
          <a:prstGeom prst="rect">
            <a:avLst/>
          </a:prstGeom>
        </p:spPr>
      </p:pic>
      <p:sp>
        <p:nvSpPr>
          <p:cNvPr id="8" name="Marcador de contenido 2">
            <a:extLst>
              <a:ext uri="{FF2B5EF4-FFF2-40B4-BE49-F238E27FC236}">
                <a16:creationId xmlns:a16="http://schemas.microsoft.com/office/drawing/2014/main" id="{5357B8EC-EECF-5D95-B635-C937FB3F3C70}"/>
              </a:ext>
            </a:extLst>
          </p:cNvPr>
          <p:cNvSpPr>
            <a:spLocks noGrp="1"/>
          </p:cNvSpPr>
          <p:nvPr>
            <p:ph idx="1"/>
          </p:nvPr>
        </p:nvSpPr>
        <p:spPr>
          <a:xfrm>
            <a:off x="216689" y="1072835"/>
            <a:ext cx="2916945" cy="813099"/>
          </a:xfrm>
        </p:spPr>
        <p:txBody>
          <a:bodyPr vert="horz" lIns="91440" tIns="45720" rIns="91440" bIns="45720" rtlCol="0">
            <a:normAutofit fontScale="92500"/>
          </a:bodyPr>
          <a:lstStyle/>
          <a:p>
            <a:pPr marL="0" indent="0" algn="ctr">
              <a:buNone/>
            </a:pPr>
            <a:r>
              <a:rPr lang="es-MX" sz="3200" b="1" dirty="0">
                <a:solidFill>
                  <a:srgbClr val="7030A0"/>
                </a:solidFill>
                <a:latin typeface="Franklin Gothic Book" panose="020B0503020102020204" pitchFamily="34" charset="0"/>
              </a:rPr>
              <a:t>Sitio web RETAIP</a:t>
            </a:r>
          </a:p>
        </p:txBody>
      </p:sp>
      <p:grpSp>
        <p:nvGrpSpPr>
          <p:cNvPr id="2" name="Grupo 1">
            <a:extLst>
              <a:ext uri="{FF2B5EF4-FFF2-40B4-BE49-F238E27FC236}">
                <a16:creationId xmlns:a16="http://schemas.microsoft.com/office/drawing/2014/main" id="{B0A9C726-AD19-44AA-7C01-6123C1965350}"/>
              </a:ext>
            </a:extLst>
          </p:cNvPr>
          <p:cNvGrpSpPr/>
          <p:nvPr/>
        </p:nvGrpSpPr>
        <p:grpSpPr>
          <a:xfrm>
            <a:off x="3490340" y="979119"/>
            <a:ext cx="8740545" cy="611018"/>
            <a:chOff x="460549" y="3970249"/>
            <a:chExt cx="8740545" cy="611018"/>
          </a:xfrm>
        </p:grpSpPr>
        <p:sp>
          <p:nvSpPr>
            <p:cNvPr id="3" name="Rectángulo 2">
              <a:extLst>
                <a:ext uri="{FF2B5EF4-FFF2-40B4-BE49-F238E27FC236}">
                  <a16:creationId xmlns:a16="http://schemas.microsoft.com/office/drawing/2014/main" id="{9745934A-68EC-0C80-C69F-D218E8794A73}"/>
                </a:ext>
              </a:extLst>
            </p:cNvPr>
            <p:cNvSpPr/>
            <p:nvPr/>
          </p:nvSpPr>
          <p:spPr>
            <a:xfrm>
              <a:off x="460549" y="3970249"/>
              <a:ext cx="8740545" cy="611018"/>
            </a:xfrm>
            <a:prstGeom prst="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sp>
        <p:sp>
          <p:nvSpPr>
            <p:cNvPr id="4" name="CuadroTexto 3">
              <a:extLst>
                <a:ext uri="{FF2B5EF4-FFF2-40B4-BE49-F238E27FC236}">
                  <a16:creationId xmlns:a16="http://schemas.microsoft.com/office/drawing/2014/main" id="{3581760B-4B4A-4881-4973-61BB49531155}"/>
                </a:ext>
              </a:extLst>
            </p:cNvPr>
            <p:cNvSpPr txBox="1"/>
            <p:nvPr/>
          </p:nvSpPr>
          <p:spPr>
            <a:xfrm>
              <a:off x="460549" y="3970249"/>
              <a:ext cx="8740545"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Temas adicionales</a:t>
              </a:r>
            </a:p>
          </p:txBody>
        </p:sp>
      </p:grpSp>
    </p:spTree>
    <p:extLst>
      <p:ext uri="{BB962C8B-B14F-4D97-AF65-F5344CB8AC3E}">
        <p14:creationId xmlns:p14="http://schemas.microsoft.com/office/powerpoint/2010/main" val="1766659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2471FE6C-FE2C-7242-B243-4A91203392DF}"/>
              </a:ext>
            </a:extLst>
          </p:cNvPr>
          <p:cNvSpPr txBox="1">
            <a:spLocks/>
          </p:cNvSpPr>
          <p:nvPr/>
        </p:nvSpPr>
        <p:spPr>
          <a:xfrm>
            <a:off x="447458" y="3572447"/>
            <a:ext cx="11529060" cy="94864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s-MX" sz="3600" b="1" dirty="0"/>
          </a:p>
        </p:txBody>
      </p:sp>
      <p:sp>
        <p:nvSpPr>
          <p:cNvPr id="7" name="Marcador de contenido 2">
            <a:extLst>
              <a:ext uri="{FF2B5EF4-FFF2-40B4-BE49-F238E27FC236}">
                <a16:creationId xmlns:a16="http://schemas.microsoft.com/office/drawing/2014/main" id="{2471FE6C-FE2C-7242-B243-4A91203392DF}"/>
              </a:ext>
            </a:extLst>
          </p:cNvPr>
          <p:cNvSpPr txBox="1">
            <a:spLocks/>
          </p:cNvSpPr>
          <p:nvPr/>
        </p:nvSpPr>
        <p:spPr>
          <a:xfrm>
            <a:off x="1760871" y="2126034"/>
            <a:ext cx="8845617" cy="68519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s-MX" sz="3600" b="1" dirty="0"/>
          </a:p>
        </p:txBody>
      </p:sp>
      <p:sp>
        <p:nvSpPr>
          <p:cNvPr id="8" name="CuadroTexto 7"/>
          <p:cNvSpPr txBox="1"/>
          <p:nvPr/>
        </p:nvSpPr>
        <p:spPr>
          <a:xfrm>
            <a:off x="4146979" y="2387674"/>
            <a:ext cx="7427265" cy="1323439"/>
          </a:xfrm>
          <a:prstGeom prst="rect">
            <a:avLst/>
          </a:prstGeom>
          <a:noFill/>
          <a:ln w="38100">
            <a:solidFill>
              <a:schemeClr val="accent6">
                <a:lumMod val="75000"/>
              </a:schemeClr>
            </a:solidFill>
          </a:ln>
        </p:spPr>
        <p:txBody>
          <a:bodyPr wrap="square" rtlCol="0">
            <a:spAutoFit/>
          </a:bodyPr>
          <a:lstStyle/>
          <a:p>
            <a:pPr algn="just"/>
            <a:r>
              <a:rPr lang="es-419" sz="2000" dirty="0">
                <a:latin typeface="Century Gothic" panose="020B0502020202020204" pitchFamily="34" charset="0"/>
              </a:rPr>
              <a:t>Es el espacio físico al interior de las oficinas del INFO CDMX, donde se concentra un acervo documental de diversos temas</a:t>
            </a:r>
            <a:r>
              <a:rPr lang="es-ES" sz="2000" dirty="0">
                <a:latin typeface="Century Gothic" panose="020B0502020202020204" pitchFamily="34" charset="0"/>
              </a:rPr>
              <a:t>, en las materia relacionadas con los derechos que protege el INFO CDMX y temas afines.</a:t>
            </a:r>
          </a:p>
        </p:txBody>
      </p:sp>
      <p:sp>
        <p:nvSpPr>
          <p:cNvPr id="9" name="CuadroTexto 8">
            <a:extLst>
              <a:ext uri="{FF2B5EF4-FFF2-40B4-BE49-F238E27FC236}">
                <a16:creationId xmlns:a16="http://schemas.microsoft.com/office/drawing/2014/main" id="{126DF99B-E6A1-4793-95B7-2AD4AE1A5FD9}"/>
              </a:ext>
            </a:extLst>
          </p:cNvPr>
          <p:cNvSpPr txBox="1"/>
          <p:nvPr/>
        </p:nvSpPr>
        <p:spPr>
          <a:xfrm>
            <a:off x="4146979" y="4339998"/>
            <a:ext cx="5951563" cy="1538883"/>
          </a:xfrm>
          <a:prstGeom prst="rect">
            <a:avLst/>
          </a:prstGeom>
          <a:noFill/>
          <a:ln w="38100">
            <a:solidFill>
              <a:srgbClr val="FF66CC"/>
            </a:solidFill>
          </a:ln>
        </p:spPr>
        <p:txBody>
          <a:bodyPr wrap="square" rtlCol="0">
            <a:spAutoFit/>
          </a:bodyPr>
          <a:lstStyle/>
          <a:p>
            <a:pPr algn="just"/>
            <a:r>
              <a:rPr lang="es-419" sz="2000" dirty="0">
                <a:latin typeface="Century Gothic" panose="020B0502020202020204" pitchFamily="34" charset="0"/>
              </a:rPr>
              <a:t>En la liga </a:t>
            </a:r>
            <a:r>
              <a:rPr lang="es-419" sz="1400" dirty="0">
                <a:latin typeface="Century Gothic" panose="020B0502020202020204" pitchFamily="34" charset="0"/>
                <a:hlinkClick r:id="rId2"/>
              </a:rPr>
              <a:t>http://www.infocdmx.org.mx/index.php/nuestras-actividades-y-servicios/centro-de-documentacion.html</a:t>
            </a:r>
            <a:r>
              <a:rPr lang="es-419" sz="1400" dirty="0">
                <a:latin typeface="Century Gothic" panose="020B0502020202020204" pitchFamily="34" charset="0"/>
              </a:rPr>
              <a:t>  </a:t>
            </a:r>
            <a:r>
              <a:rPr lang="es-419" sz="2000" dirty="0">
                <a:latin typeface="Century Gothic" panose="020B0502020202020204" pitchFamily="34" charset="0"/>
              </a:rPr>
              <a:t>podrán consultar el acervo bibliográfico y los Criterios de Operación del Centro de Documentación del INFO CDMX.</a:t>
            </a:r>
          </a:p>
        </p:txBody>
      </p:sp>
      <p:pic>
        <p:nvPicPr>
          <p:cNvPr id="11" name="Imagen 10">
            <a:extLst>
              <a:ext uri="{FF2B5EF4-FFF2-40B4-BE49-F238E27FC236}">
                <a16:creationId xmlns:a16="http://schemas.microsoft.com/office/drawing/2014/main" id="{F9958120-5A3F-45FA-A83F-CE8E3A65DE32}"/>
              </a:ext>
            </a:extLst>
          </p:cNvPr>
          <p:cNvPicPr>
            <a:picLocks noChangeAspect="1"/>
          </p:cNvPicPr>
          <p:nvPr/>
        </p:nvPicPr>
        <p:blipFill rotWithShape="1">
          <a:blip r:embed="rId3"/>
          <a:srcRect l="22585" t="37412" r="56685" b="41723"/>
          <a:stretch/>
        </p:blipFill>
        <p:spPr>
          <a:xfrm>
            <a:off x="397495" y="2899029"/>
            <a:ext cx="3299442" cy="2120443"/>
          </a:xfrm>
          <a:prstGeom prst="rect">
            <a:avLst/>
          </a:prstGeom>
        </p:spPr>
      </p:pic>
      <p:sp>
        <p:nvSpPr>
          <p:cNvPr id="10" name="Marcador de contenido 2">
            <a:extLst>
              <a:ext uri="{FF2B5EF4-FFF2-40B4-BE49-F238E27FC236}">
                <a16:creationId xmlns:a16="http://schemas.microsoft.com/office/drawing/2014/main" id="{22789530-69E9-E677-A001-21437733DC48}"/>
              </a:ext>
            </a:extLst>
          </p:cNvPr>
          <p:cNvSpPr>
            <a:spLocks noGrp="1"/>
          </p:cNvSpPr>
          <p:nvPr>
            <p:ph idx="1"/>
          </p:nvPr>
        </p:nvSpPr>
        <p:spPr>
          <a:xfrm>
            <a:off x="163345" y="1298773"/>
            <a:ext cx="3533592" cy="813099"/>
          </a:xfrm>
        </p:spPr>
        <p:txBody>
          <a:bodyPr vert="horz" lIns="91440" tIns="45720" rIns="91440" bIns="45720" rtlCol="0">
            <a:normAutofit fontScale="92500" lnSpcReduction="20000"/>
          </a:bodyPr>
          <a:lstStyle/>
          <a:p>
            <a:pPr marL="0" indent="0" algn="ctr">
              <a:buNone/>
            </a:pPr>
            <a:r>
              <a:rPr lang="es-MX" sz="3200" b="1" dirty="0">
                <a:solidFill>
                  <a:srgbClr val="7030A0"/>
                </a:solidFill>
                <a:latin typeface="Franklin Gothic Book" panose="020B0503020102020204" pitchFamily="34" charset="0"/>
              </a:rPr>
              <a:t>CEDOC del INFOCDMX</a:t>
            </a:r>
          </a:p>
        </p:txBody>
      </p:sp>
      <p:grpSp>
        <p:nvGrpSpPr>
          <p:cNvPr id="2" name="Grupo 1">
            <a:extLst>
              <a:ext uri="{FF2B5EF4-FFF2-40B4-BE49-F238E27FC236}">
                <a16:creationId xmlns:a16="http://schemas.microsoft.com/office/drawing/2014/main" id="{B1AEFA06-41D6-C923-F50A-248888A0DAD2}"/>
              </a:ext>
            </a:extLst>
          </p:cNvPr>
          <p:cNvGrpSpPr/>
          <p:nvPr/>
        </p:nvGrpSpPr>
        <p:grpSpPr>
          <a:xfrm>
            <a:off x="3490340" y="979119"/>
            <a:ext cx="8740545" cy="611018"/>
            <a:chOff x="460549" y="3970249"/>
            <a:chExt cx="8740545" cy="611018"/>
          </a:xfrm>
        </p:grpSpPr>
        <p:sp>
          <p:nvSpPr>
            <p:cNvPr id="3" name="Rectángulo 2">
              <a:extLst>
                <a:ext uri="{FF2B5EF4-FFF2-40B4-BE49-F238E27FC236}">
                  <a16:creationId xmlns:a16="http://schemas.microsoft.com/office/drawing/2014/main" id="{1CA82168-F1B0-2F39-8BBA-5ED553C03803}"/>
                </a:ext>
              </a:extLst>
            </p:cNvPr>
            <p:cNvSpPr/>
            <p:nvPr/>
          </p:nvSpPr>
          <p:spPr>
            <a:xfrm>
              <a:off x="460549" y="3970249"/>
              <a:ext cx="8740545" cy="611018"/>
            </a:xfrm>
            <a:prstGeom prst="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sp>
        <p:sp>
          <p:nvSpPr>
            <p:cNvPr id="5" name="CuadroTexto 4">
              <a:extLst>
                <a:ext uri="{FF2B5EF4-FFF2-40B4-BE49-F238E27FC236}">
                  <a16:creationId xmlns:a16="http://schemas.microsoft.com/office/drawing/2014/main" id="{53CFFBC4-CFFD-5435-7911-EB4FE1795EB1}"/>
                </a:ext>
              </a:extLst>
            </p:cNvPr>
            <p:cNvSpPr txBox="1"/>
            <p:nvPr/>
          </p:nvSpPr>
          <p:spPr>
            <a:xfrm>
              <a:off x="460549" y="3970249"/>
              <a:ext cx="8740545"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Temas adicionales</a:t>
              </a:r>
            </a:p>
          </p:txBody>
        </p:sp>
      </p:grpSp>
    </p:spTree>
    <p:extLst>
      <p:ext uri="{BB962C8B-B14F-4D97-AF65-F5344CB8AC3E}">
        <p14:creationId xmlns:p14="http://schemas.microsoft.com/office/powerpoint/2010/main" val="245032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04887150-AAD7-4FF2-854D-27A4DBA94C68}"/>
              </a:ext>
            </a:extLst>
          </p:cNvPr>
          <p:cNvSpPr txBox="1"/>
          <p:nvPr/>
        </p:nvSpPr>
        <p:spPr>
          <a:xfrm>
            <a:off x="988970" y="3673579"/>
            <a:ext cx="5863390" cy="1976423"/>
          </a:xfrm>
          <a:prstGeom prst="rect">
            <a:avLst/>
          </a:prstGeom>
        </p:spPr>
        <p:txBody>
          <a:bodyPr vert="horz" lIns="91440" tIns="45720" rIns="91440" bIns="45720" rtlCol="0">
            <a:noAutofit/>
          </a:bodyPr>
          <a:lstStyle/>
          <a:p>
            <a:pPr lvl="0" algn="just"/>
            <a:endParaRPr lang="es-MX" dirty="0">
              <a:effectLst/>
              <a:latin typeface="Century Gothic" panose="020B0502020202020204" pitchFamily="34" charset="0"/>
            </a:endParaRPr>
          </a:p>
        </p:txBody>
      </p:sp>
      <p:sp>
        <p:nvSpPr>
          <p:cNvPr id="2" name="Marcador de contenido 2">
            <a:extLst>
              <a:ext uri="{FF2B5EF4-FFF2-40B4-BE49-F238E27FC236}">
                <a16:creationId xmlns:a16="http://schemas.microsoft.com/office/drawing/2014/main" id="{08849534-8E1B-CEC0-69E8-4D47BD90CB84}"/>
              </a:ext>
            </a:extLst>
          </p:cNvPr>
          <p:cNvSpPr txBox="1">
            <a:spLocks/>
          </p:cNvSpPr>
          <p:nvPr/>
        </p:nvSpPr>
        <p:spPr>
          <a:xfrm>
            <a:off x="-647089" y="1075265"/>
            <a:ext cx="5231237" cy="142097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3200" b="1" dirty="0">
                <a:solidFill>
                  <a:srgbClr val="7030A0"/>
                </a:solidFill>
                <a:latin typeface="Franklin Gothic Book" panose="020B0503020102020204" pitchFamily="34" charset="0"/>
              </a:rPr>
              <a:t>Otras plataformas </a:t>
            </a:r>
          </a:p>
          <a:p>
            <a:pPr marL="0" indent="0" algn="ctr">
              <a:buFont typeface="Arial" panose="020B0604020202020204" pitchFamily="34" charset="0"/>
              <a:buNone/>
            </a:pPr>
            <a:r>
              <a:rPr lang="es-MX" sz="3200" b="1" dirty="0">
                <a:solidFill>
                  <a:srgbClr val="7030A0"/>
                </a:solidFill>
                <a:latin typeface="Franklin Gothic Book" panose="020B0503020102020204" pitchFamily="34" charset="0"/>
              </a:rPr>
              <a:t>virtuales de </a:t>
            </a:r>
          </a:p>
          <a:p>
            <a:pPr marL="0" indent="0" algn="ctr">
              <a:buFont typeface="Arial" panose="020B0604020202020204" pitchFamily="34" charset="0"/>
              <a:buNone/>
            </a:pPr>
            <a:r>
              <a:rPr lang="es-MX" sz="3200" b="1" dirty="0">
                <a:solidFill>
                  <a:srgbClr val="7030A0"/>
                </a:solidFill>
                <a:latin typeface="Franklin Gothic Book" panose="020B0503020102020204" pitchFamily="34" charset="0"/>
              </a:rPr>
              <a:t>capacitación</a:t>
            </a:r>
          </a:p>
        </p:txBody>
      </p:sp>
      <p:sp>
        <p:nvSpPr>
          <p:cNvPr id="5" name="Marcador de contenido 4">
            <a:extLst>
              <a:ext uri="{FF2B5EF4-FFF2-40B4-BE49-F238E27FC236}">
                <a16:creationId xmlns:a16="http://schemas.microsoft.com/office/drawing/2014/main" id="{E7D01F21-7103-2D37-C786-8ED102DEC7D5}"/>
              </a:ext>
            </a:extLst>
          </p:cNvPr>
          <p:cNvSpPr>
            <a:spLocks noGrp="1"/>
          </p:cNvSpPr>
          <p:nvPr>
            <p:ph idx="1"/>
          </p:nvPr>
        </p:nvSpPr>
        <p:spPr>
          <a:xfrm>
            <a:off x="838200" y="2686006"/>
            <a:ext cx="10515600" cy="4351338"/>
          </a:xfrm>
        </p:spPr>
        <p:txBody>
          <a:bodyPr/>
          <a:lstStyle/>
          <a:p>
            <a:pPr>
              <a:lnSpc>
                <a:spcPct val="100000"/>
              </a:lnSpc>
            </a:pPr>
            <a:r>
              <a:rPr lang="es-MX" dirty="0"/>
              <a:t>CEVINAI </a:t>
            </a:r>
          </a:p>
          <a:p>
            <a:pPr>
              <a:lnSpc>
                <a:spcPct val="100000"/>
              </a:lnSpc>
            </a:pPr>
            <a:r>
              <a:rPr lang="es-MX" dirty="0" err="1"/>
              <a:t>SeMujeres</a:t>
            </a:r>
            <a:endParaRPr lang="es-MX" dirty="0"/>
          </a:p>
          <a:p>
            <a:pPr>
              <a:lnSpc>
                <a:spcPct val="100000"/>
              </a:lnSpc>
            </a:pPr>
            <a:r>
              <a:rPr lang="es-MX" dirty="0"/>
              <a:t>INDISCAPACIDAD</a:t>
            </a:r>
          </a:p>
          <a:p>
            <a:pPr>
              <a:lnSpc>
                <a:spcPct val="100000"/>
              </a:lnSpc>
            </a:pPr>
            <a:r>
              <a:rPr lang="es-MX" dirty="0"/>
              <a:t>COPRED</a:t>
            </a:r>
          </a:p>
          <a:p>
            <a:pPr>
              <a:lnSpc>
                <a:spcPct val="100000"/>
              </a:lnSpc>
            </a:pPr>
            <a:r>
              <a:rPr lang="es-MX" dirty="0"/>
              <a:t>IBERO </a:t>
            </a:r>
          </a:p>
        </p:txBody>
      </p:sp>
      <p:sp>
        <p:nvSpPr>
          <p:cNvPr id="6" name="CuadroTexto 5">
            <a:extLst>
              <a:ext uri="{FF2B5EF4-FFF2-40B4-BE49-F238E27FC236}">
                <a16:creationId xmlns:a16="http://schemas.microsoft.com/office/drawing/2014/main" id="{FA2974D5-4507-FD44-92A7-04CE17B93AB7}"/>
              </a:ext>
            </a:extLst>
          </p:cNvPr>
          <p:cNvSpPr txBox="1"/>
          <p:nvPr/>
        </p:nvSpPr>
        <p:spPr>
          <a:xfrm>
            <a:off x="3133041" y="2752965"/>
            <a:ext cx="6503260" cy="369332"/>
          </a:xfrm>
          <a:prstGeom prst="rect">
            <a:avLst/>
          </a:prstGeom>
          <a:noFill/>
        </p:spPr>
        <p:txBody>
          <a:bodyPr wrap="square">
            <a:spAutoFit/>
          </a:bodyPr>
          <a:lstStyle/>
          <a:p>
            <a:r>
              <a:rPr lang="es-MX" dirty="0">
                <a:hlinkClick r:id="rId2"/>
              </a:rPr>
              <a:t>https://cevifaipublica.inai.org.mx/course/index.php?categoryid=1</a:t>
            </a:r>
            <a:endParaRPr lang="es-MX" dirty="0"/>
          </a:p>
        </p:txBody>
      </p:sp>
      <p:grpSp>
        <p:nvGrpSpPr>
          <p:cNvPr id="3" name="Grupo 2">
            <a:extLst>
              <a:ext uri="{FF2B5EF4-FFF2-40B4-BE49-F238E27FC236}">
                <a16:creationId xmlns:a16="http://schemas.microsoft.com/office/drawing/2014/main" id="{8AD4B51A-BBDF-D99B-852D-8FF98704219D}"/>
              </a:ext>
            </a:extLst>
          </p:cNvPr>
          <p:cNvGrpSpPr/>
          <p:nvPr/>
        </p:nvGrpSpPr>
        <p:grpSpPr>
          <a:xfrm>
            <a:off x="3490340" y="979119"/>
            <a:ext cx="8740545" cy="611018"/>
            <a:chOff x="460549" y="3970249"/>
            <a:chExt cx="8740545" cy="611018"/>
          </a:xfrm>
        </p:grpSpPr>
        <p:sp>
          <p:nvSpPr>
            <p:cNvPr id="4" name="Rectángulo 3">
              <a:extLst>
                <a:ext uri="{FF2B5EF4-FFF2-40B4-BE49-F238E27FC236}">
                  <a16:creationId xmlns:a16="http://schemas.microsoft.com/office/drawing/2014/main" id="{28EE12A1-AB5F-55B8-5162-26D3595E0E42}"/>
                </a:ext>
              </a:extLst>
            </p:cNvPr>
            <p:cNvSpPr/>
            <p:nvPr/>
          </p:nvSpPr>
          <p:spPr>
            <a:xfrm>
              <a:off x="460549" y="3970249"/>
              <a:ext cx="8740545" cy="611018"/>
            </a:xfrm>
            <a:prstGeom prst="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sp>
        <p:sp>
          <p:nvSpPr>
            <p:cNvPr id="7" name="CuadroTexto 6">
              <a:extLst>
                <a:ext uri="{FF2B5EF4-FFF2-40B4-BE49-F238E27FC236}">
                  <a16:creationId xmlns:a16="http://schemas.microsoft.com/office/drawing/2014/main" id="{37583404-96EA-6CCD-CDDD-D88C0183A67B}"/>
                </a:ext>
              </a:extLst>
            </p:cNvPr>
            <p:cNvSpPr txBox="1"/>
            <p:nvPr/>
          </p:nvSpPr>
          <p:spPr>
            <a:xfrm>
              <a:off x="460549" y="3970249"/>
              <a:ext cx="8740545"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Temas adicionales</a:t>
              </a:r>
            </a:p>
          </p:txBody>
        </p:sp>
      </p:grpSp>
      <p:sp>
        <p:nvSpPr>
          <p:cNvPr id="8" name="CuadroTexto 7">
            <a:extLst>
              <a:ext uri="{FF2B5EF4-FFF2-40B4-BE49-F238E27FC236}">
                <a16:creationId xmlns:a16="http://schemas.microsoft.com/office/drawing/2014/main" id="{350BBCA2-8726-5986-A81E-8748278458FF}"/>
              </a:ext>
            </a:extLst>
          </p:cNvPr>
          <p:cNvSpPr txBox="1"/>
          <p:nvPr/>
        </p:nvSpPr>
        <p:spPr>
          <a:xfrm>
            <a:off x="3133041" y="3352904"/>
            <a:ext cx="4904054" cy="923330"/>
          </a:xfrm>
          <a:prstGeom prst="rect">
            <a:avLst/>
          </a:prstGeom>
          <a:noFill/>
        </p:spPr>
        <p:txBody>
          <a:bodyPr wrap="square">
            <a:spAutoFit/>
          </a:bodyPr>
          <a:lstStyle/>
          <a:p>
            <a:r>
              <a:rPr lang="es-MX" dirty="0">
                <a:hlinkClick r:id="rId3"/>
              </a:rPr>
              <a:t>https://semujeresdigital.cdmx.gob.mx/</a:t>
            </a:r>
            <a:endParaRPr lang="es-MX" dirty="0"/>
          </a:p>
          <a:p>
            <a:endParaRPr lang="es-MX" dirty="0"/>
          </a:p>
          <a:p>
            <a:endParaRPr lang="es-MX" dirty="0"/>
          </a:p>
        </p:txBody>
      </p:sp>
      <p:sp>
        <p:nvSpPr>
          <p:cNvPr id="10" name="CuadroTexto 9">
            <a:extLst>
              <a:ext uri="{FF2B5EF4-FFF2-40B4-BE49-F238E27FC236}">
                <a16:creationId xmlns:a16="http://schemas.microsoft.com/office/drawing/2014/main" id="{241929D2-AC46-9120-0B4C-754A457F9965}"/>
              </a:ext>
            </a:extLst>
          </p:cNvPr>
          <p:cNvSpPr txBox="1"/>
          <p:nvPr/>
        </p:nvSpPr>
        <p:spPr>
          <a:xfrm>
            <a:off x="3133041" y="4963525"/>
            <a:ext cx="2351504" cy="369332"/>
          </a:xfrm>
          <a:prstGeom prst="rect">
            <a:avLst/>
          </a:prstGeom>
          <a:noFill/>
        </p:spPr>
        <p:txBody>
          <a:bodyPr wrap="square">
            <a:spAutoFit/>
          </a:bodyPr>
          <a:lstStyle/>
          <a:p>
            <a:r>
              <a:rPr lang="es-MX" dirty="0">
                <a:hlinkClick r:id="rId4"/>
              </a:rPr>
              <a:t>https://ibero.mx/</a:t>
            </a:r>
            <a:endParaRPr lang="es-MX" dirty="0"/>
          </a:p>
        </p:txBody>
      </p:sp>
      <p:sp>
        <p:nvSpPr>
          <p:cNvPr id="11" name="CuadroTexto 10">
            <a:extLst>
              <a:ext uri="{FF2B5EF4-FFF2-40B4-BE49-F238E27FC236}">
                <a16:creationId xmlns:a16="http://schemas.microsoft.com/office/drawing/2014/main" id="{91AD4012-D09F-8CF1-F2C2-1F83F6A9B35A}"/>
              </a:ext>
            </a:extLst>
          </p:cNvPr>
          <p:cNvSpPr txBox="1"/>
          <p:nvPr/>
        </p:nvSpPr>
        <p:spPr>
          <a:xfrm>
            <a:off x="3133041" y="4412243"/>
            <a:ext cx="3746144" cy="369332"/>
          </a:xfrm>
          <a:prstGeom prst="rect">
            <a:avLst/>
          </a:prstGeom>
          <a:noFill/>
        </p:spPr>
        <p:txBody>
          <a:bodyPr wrap="square">
            <a:spAutoFit/>
          </a:bodyPr>
          <a:lstStyle/>
          <a:p>
            <a:r>
              <a:rPr lang="es-MX" dirty="0" err="1">
                <a:hlinkClick r:id="rId5"/>
              </a:rPr>
              <a:t>Copred</a:t>
            </a:r>
            <a:endParaRPr lang="es-MX" dirty="0"/>
          </a:p>
        </p:txBody>
      </p:sp>
      <p:sp>
        <p:nvSpPr>
          <p:cNvPr id="12" name="CuadroTexto 11">
            <a:extLst>
              <a:ext uri="{FF2B5EF4-FFF2-40B4-BE49-F238E27FC236}">
                <a16:creationId xmlns:a16="http://schemas.microsoft.com/office/drawing/2014/main" id="{9911BCE9-114E-E4D7-1359-782FCA7746DD}"/>
              </a:ext>
            </a:extLst>
          </p:cNvPr>
          <p:cNvSpPr txBox="1"/>
          <p:nvPr/>
        </p:nvSpPr>
        <p:spPr>
          <a:xfrm>
            <a:off x="3840435" y="3735703"/>
            <a:ext cx="7167876" cy="646331"/>
          </a:xfrm>
          <a:prstGeom prst="rect">
            <a:avLst/>
          </a:prstGeom>
          <a:noFill/>
        </p:spPr>
        <p:txBody>
          <a:bodyPr wrap="square">
            <a:spAutoFit/>
          </a:bodyPr>
          <a:lstStyle/>
          <a:p>
            <a:r>
              <a:rPr lang="es-MX" dirty="0">
                <a:hlinkClick r:id="rId6"/>
              </a:rPr>
              <a:t>https://www.indiscapacidad.cdmx.gob.mx/</a:t>
            </a:r>
            <a:r>
              <a:rPr lang="es-MX" dirty="0"/>
              <a:t> (No cuenta con plataforma de capacitación, pero sí ofrece algunos cursos presenciales)</a:t>
            </a:r>
          </a:p>
        </p:txBody>
      </p:sp>
    </p:spTree>
    <p:extLst>
      <p:ext uri="{BB962C8B-B14F-4D97-AF65-F5344CB8AC3E}">
        <p14:creationId xmlns:p14="http://schemas.microsoft.com/office/powerpoint/2010/main" val="3501729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1352FE6B-7134-468D-A199-F40F19329319}"/>
              </a:ext>
            </a:extLst>
          </p:cNvPr>
          <p:cNvSpPr>
            <a:spLocks noGrp="1"/>
          </p:cNvSpPr>
          <p:nvPr>
            <p:ph idx="1"/>
          </p:nvPr>
        </p:nvSpPr>
        <p:spPr>
          <a:xfrm>
            <a:off x="209052" y="2235711"/>
            <a:ext cx="10524052" cy="2561928"/>
          </a:xfrm>
        </p:spPr>
        <p:txBody>
          <a:bodyPr>
            <a:normAutofit fontScale="70000" lnSpcReduction="20000"/>
          </a:bodyPr>
          <a:lstStyle/>
          <a:p>
            <a:pPr marL="0" indent="0" algn="just">
              <a:lnSpc>
                <a:spcPct val="120000"/>
              </a:lnSpc>
              <a:spcBef>
                <a:spcPts val="0"/>
              </a:spcBef>
              <a:buNone/>
            </a:pPr>
            <a:r>
              <a:rPr lang="es-ES" dirty="0">
                <a:latin typeface="Century Gothic" panose="020B0502020202020204" pitchFamily="34" charset="0"/>
                <a:cs typeface="Arial" panose="020B0604020202020204" pitchFamily="34" charset="0"/>
              </a:rPr>
              <a:t>Se encuentran disponibles, en versión digital, los manuales en versión del</a:t>
            </a:r>
          </a:p>
          <a:p>
            <a:pPr marL="0" indent="0" algn="just">
              <a:lnSpc>
                <a:spcPct val="120000"/>
              </a:lnSpc>
              <a:spcBef>
                <a:spcPts val="0"/>
              </a:spcBef>
              <a:buNone/>
            </a:pPr>
            <a:r>
              <a:rPr lang="es-ES" sz="2800" dirty="0">
                <a:latin typeface="Century Gothic" panose="020B0502020202020204" pitchFamily="34" charset="0"/>
                <a:cs typeface="Arial" panose="020B0604020202020204" pitchFamily="34" charset="0"/>
              </a:rPr>
              <a:t>instructor y del participante de los cursos:</a:t>
            </a:r>
          </a:p>
          <a:p>
            <a:pPr algn="just">
              <a:lnSpc>
                <a:spcPct val="120000"/>
              </a:lnSpc>
              <a:buFont typeface="Wingdings" panose="05000000000000000000" pitchFamily="2" charset="2"/>
              <a:buChar char="q"/>
            </a:pPr>
            <a:r>
              <a:rPr lang="es-ES" sz="2800" b="1" dirty="0">
                <a:latin typeface="Century Gothic" panose="020B0502020202020204" pitchFamily="34" charset="0"/>
                <a:cs typeface="Arial" panose="020B0604020202020204" pitchFamily="34" charset="0"/>
              </a:rPr>
              <a:t>Introducción a la LTAIPRC CDMX</a:t>
            </a:r>
          </a:p>
          <a:p>
            <a:pPr algn="just">
              <a:lnSpc>
                <a:spcPct val="120000"/>
              </a:lnSpc>
              <a:buFont typeface="Wingdings" panose="05000000000000000000" pitchFamily="2" charset="2"/>
              <a:buChar char="q"/>
            </a:pPr>
            <a:r>
              <a:rPr lang="es-ES" b="1" dirty="0">
                <a:latin typeface="Century Gothic" panose="020B0502020202020204" pitchFamily="34" charset="0"/>
                <a:cs typeface="Arial" panose="020B0604020202020204" pitchFamily="34" charset="0"/>
              </a:rPr>
              <a:t>Introducción a la PDPPSO CDMX</a:t>
            </a:r>
          </a:p>
          <a:p>
            <a:pPr algn="just">
              <a:lnSpc>
                <a:spcPct val="120000"/>
              </a:lnSpc>
              <a:buFont typeface="Wingdings" panose="05000000000000000000" pitchFamily="2" charset="2"/>
              <a:buChar char="q"/>
            </a:pPr>
            <a:r>
              <a:rPr lang="es-ES" b="1" dirty="0">
                <a:latin typeface="Century Gothic" panose="020B0502020202020204" pitchFamily="34" charset="0"/>
                <a:cs typeface="Arial" panose="020B0604020202020204" pitchFamily="34" charset="0"/>
              </a:rPr>
              <a:t>Introducción a la Organización de Archivos</a:t>
            </a:r>
          </a:p>
          <a:p>
            <a:pPr algn="just">
              <a:lnSpc>
                <a:spcPct val="120000"/>
              </a:lnSpc>
              <a:buFont typeface="Wingdings" panose="05000000000000000000" pitchFamily="2" charset="2"/>
              <a:buChar char="q"/>
            </a:pPr>
            <a:r>
              <a:rPr lang="es-ES" b="1" dirty="0">
                <a:latin typeface="Century Gothic" panose="020B0502020202020204" pitchFamily="34" charset="0"/>
                <a:cs typeface="Arial" panose="020B0604020202020204" pitchFamily="34" charset="0"/>
              </a:rPr>
              <a:t>Solicitudes de Acceso a la Información y recurso de revisión</a:t>
            </a:r>
          </a:p>
        </p:txBody>
      </p:sp>
      <p:sp>
        <p:nvSpPr>
          <p:cNvPr id="9" name="Marcador de contenido 2">
            <a:extLst>
              <a:ext uri="{FF2B5EF4-FFF2-40B4-BE49-F238E27FC236}">
                <a16:creationId xmlns:a16="http://schemas.microsoft.com/office/drawing/2014/main" id="{696F0F20-7FD6-4528-A54A-83FF79FD088E}"/>
              </a:ext>
            </a:extLst>
          </p:cNvPr>
          <p:cNvSpPr txBox="1">
            <a:spLocks/>
          </p:cNvSpPr>
          <p:nvPr/>
        </p:nvSpPr>
        <p:spPr>
          <a:xfrm>
            <a:off x="0" y="1169192"/>
            <a:ext cx="3473665" cy="5022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3000" b="1" dirty="0">
                <a:solidFill>
                  <a:srgbClr val="7030A0"/>
                </a:solidFill>
                <a:latin typeface="Franklin Gothic Book" panose="020B0503020102020204" pitchFamily="34" charset="0"/>
              </a:rPr>
              <a:t>Materiales de apoyo a la capacitación </a:t>
            </a:r>
            <a:endParaRPr lang="es-MX" sz="3000" b="1" dirty="0">
              <a:latin typeface="Franklin Gothic Book" panose="020B0503020102020204" pitchFamily="34" charset="0"/>
            </a:endParaRPr>
          </a:p>
        </p:txBody>
      </p:sp>
      <p:pic>
        <p:nvPicPr>
          <p:cNvPr id="2" name="Imagen 1">
            <a:extLst>
              <a:ext uri="{FF2B5EF4-FFF2-40B4-BE49-F238E27FC236}">
                <a16:creationId xmlns:a16="http://schemas.microsoft.com/office/drawing/2014/main" id="{8C772B11-0D60-023E-AE3F-5CA69EA5ED9D}"/>
              </a:ext>
            </a:extLst>
          </p:cNvPr>
          <p:cNvPicPr>
            <a:picLocks noChangeAspect="1"/>
          </p:cNvPicPr>
          <p:nvPr/>
        </p:nvPicPr>
        <p:blipFill rotWithShape="1">
          <a:blip r:embed="rId2"/>
          <a:srcRect l="2125" t="15469" r="6550" b="6602"/>
          <a:stretch/>
        </p:blipFill>
        <p:spPr>
          <a:xfrm>
            <a:off x="2778711" y="4878909"/>
            <a:ext cx="4368046" cy="1426664"/>
          </a:xfrm>
          <a:prstGeom prst="rect">
            <a:avLst/>
          </a:prstGeom>
        </p:spPr>
      </p:pic>
      <p:grpSp>
        <p:nvGrpSpPr>
          <p:cNvPr id="3" name="Grupo 2">
            <a:extLst>
              <a:ext uri="{FF2B5EF4-FFF2-40B4-BE49-F238E27FC236}">
                <a16:creationId xmlns:a16="http://schemas.microsoft.com/office/drawing/2014/main" id="{021F53AD-AD17-C6CB-E7F7-94F6275B1780}"/>
              </a:ext>
            </a:extLst>
          </p:cNvPr>
          <p:cNvGrpSpPr/>
          <p:nvPr/>
        </p:nvGrpSpPr>
        <p:grpSpPr>
          <a:xfrm>
            <a:off x="3490340" y="979119"/>
            <a:ext cx="8740545" cy="611018"/>
            <a:chOff x="460549" y="3970249"/>
            <a:chExt cx="8740545" cy="611018"/>
          </a:xfrm>
        </p:grpSpPr>
        <p:sp>
          <p:nvSpPr>
            <p:cNvPr id="5" name="Rectángulo 4">
              <a:extLst>
                <a:ext uri="{FF2B5EF4-FFF2-40B4-BE49-F238E27FC236}">
                  <a16:creationId xmlns:a16="http://schemas.microsoft.com/office/drawing/2014/main" id="{E9B2C975-6D38-0E67-7834-8C84E26A25E8}"/>
                </a:ext>
              </a:extLst>
            </p:cNvPr>
            <p:cNvSpPr/>
            <p:nvPr/>
          </p:nvSpPr>
          <p:spPr>
            <a:xfrm>
              <a:off x="460549" y="3970249"/>
              <a:ext cx="8740545" cy="611018"/>
            </a:xfrm>
            <a:prstGeom prst="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sp>
        <p:sp>
          <p:nvSpPr>
            <p:cNvPr id="7" name="CuadroTexto 6">
              <a:extLst>
                <a:ext uri="{FF2B5EF4-FFF2-40B4-BE49-F238E27FC236}">
                  <a16:creationId xmlns:a16="http://schemas.microsoft.com/office/drawing/2014/main" id="{751BDB35-82B0-BBEB-28D8-FC65901A3A41}"/>
                </a:ext>
              </a:extLst>
            </p:cNvPr>
            <p:cNvSpPr txBox="1"/>
            <p:nvPr/>
          </p:nvSpPr>
          <p:spPr>
            <a:xfrm>
              <a:off x="460549" y="3970249"/>
              <a:ext cx="8740545"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Temas adicionales</a:t>
              </a:r>
            </a:p>
          </p:txBody>
        </p:sp>
      </p:grpSp>
      <p:pic>
        <p:nvPicPr>
          <p:cNvPr id="5122" name="Picture 2" descr="Generador de Códigos QR Codes">
            <a:extLst>
              <a:ext uri="{FF2B5EF4-FFF2-40B4-BE49-F238E27FC236}">
                <a16:creationId xmlns:a16="http://schemas.microsoft.com/office/drawing/2014/main" id="{B80E9217-8280-43D3-7FD7-F72003038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7837" y="2305569"/>
            <a:ext cx="2081229" cy="208122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AD10DA96-BF8B-603C-1965-05251C48FBDF}"/>
              </a:ext>
            </a:extLst>
          </p:cNvPr>
          <p:cNvSpPr txBox="1"/>
          <p:nvPr/>
        </p:nvSpPr>
        <p:spPr>
          <a:xfrm>
            <a:off x="8928892" y="4355689"/>
            <a:ext cx="3263108" cy="523220"/>
          </a:xfrm>
          <a:prstGeom prst="rect">
            <a:avLst/>
          </a:prstGeom>
          <a:noFill/>
        </p:spPr>
        <p:txBody>
          <a:bodyPr wrap="square">
            <a:spAutoFit/>
          </a:bodyPr>
          <a:lstStyle/>
          <a:p>
            <a:r>
              <a:rPr lang="es-MX" sz="1400" dirty="0"/>
              <a:t>https://www.infocdmx.org.mx/index.php/materiales-de-capacitaci%C3%B3n.html</a:t>
            </a:r>
          </a:p>
        </p:txBody>
      </p:sp>
    </p:spTree>
    <p:extLst>
      <p:ext uri="{BB962C8B-B14F-4D97-AF65-F5344CB8AC3E}">
        <p14:creationId xmlns:p14="http://schemas.microsoft.com/office/powerpoint/2010/main" val="638602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2471FE6C-FE2C-7242-B243-4A91203392DF}"/>
              </a:ext>
            </a:extLst>
          </p:cNvPr>
          <p:cNvSpPr txBox="1">
            <a:spLocks/>
          </p:cNvSpPr>
          <p:nvPr/>
        </p:nvSpPr>
        <p:spPr>
          <a:xfrm>
            <a:off x="1760871" y="2126034"/>
            <a:ext cx="8845617" cy="68519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s-MX" sz="3600" b="1" dirty="0"/>
          </a:p>
        </p:txBody>
      </p:sp>
      <p:sp>
        <p:nvSpPr>
          <p:cNvPr id="8" name="CuadroTexto 7"/>
          <p:cNvSpPr txBox="1"/>
          <p:nvPr/>
        </p:nvSpPr>
        <p:spPr>
          <a:xfrm>
            <a:off x="104449" y="1998682"/>
            <a:ext cx="11587441" cy="1015663"/>
          </a:xfrm>
          <a:prstGeom prst="rect">
            <a:avLst/>
          </a:prstGeom>
          <a:noFill/>
        </p:spPr>
        <p:txBody>
          <a:bodyPr wrap="square" rtlCol="0">
            <a:spAutoFit/>
          </a:bodyPr>
          <a:lstStyle/>
          <a:p>
            <a:pPr algn="just"/>
            <a:r>
              <a:rPr lang="es-419" sz="2000" dirty="0">
                <a:latin typeface="Century Gothic" panose="020B0502020202020204" pitchFamily="34" charset="0"/>
              </a:rPr>
              <a:t>La Comisión de Derechos Humanos, Equidad de Género e Inclusión Social del SNT, ha emitido diversos materiales de interés para su difusión en las Instituciones de la CDMX y a su vez, para quien tenga la oportunidad por motivo de sus atribuciones, al público en general.</a:t>
            </a:r>
          </a:p>
        </p:txBody>
      </p:sp>
      <p:pic>
        <p:nvPicPr>
          <p:cNvPr id="11" name="Imagen 10">
            <a:extLst>
              <a:ext uri="{FF2B5EF4-FFF2-40B4-BE49-F238E27FC236}">
                <a16:creationId xmlns:a16="http://schemas.microsoft.com/office/drawing/2014/main" id="{044874E2-1D21-6A96-3E33-90A001DEAF64}"/>
              </a:ext>
            </a:extLst>
          </p:cNvPr>
          <p:cNvPicPr>
            <a:picLocks noChangeAspect="1"/>
          </p:cNvPicPr>
          <p:nvPr/>
        </p:nvPicPr>
        <p:blipFill rotWithShape="1">
          <a:blip r:embed="rId2"/>
          <a:srcRect l="24684" t="53722" r="33374" b="12621"/>
          <a:stretch/>
        </p:blipFill>
        <p:spPr>
          <a:xfrm>
            <a:off x="5460937" y="3269641"/>
            <a:ext cx="4122819" cy="2068517"/>
          </a:xfrm>
          <a:prstGeom prst="rect">
            <a:avLst/>
          </a:prstGeom>
        </p:spPr>
      </p:pic>
      <p:sp>
        <p:nvSpPr>
          <p:cNvPr id="2" name="Marcador de contenido 2">
            <a:extLst>
              <a:ext uri="{FF2B5EF4-FFF2-40B4-BE49-F238E27FC236}">
                <a16:creationId xmlns:a16="http://schemas.microsoft.com/office/drawing/2014/main" id="{8187F307-32F6-8087-BABF-391CC8B94293}"/>
              </a:ext>
            </a:extLst>
          </p:cNvPr>
          <p:cNvSpPr txBox="1">
            <a:spLocks/>
          </p:cNvSpPr>
          <p:nvPr/>
        </p:nvSpPr>
        <p:spPr>
          <a:xfrm>
            <a:off x="-202985" y="1104763"/>
            <a:ext cx="3693325" cy="5022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3200" b="1" dirty="0">
                <a:solidFill>
                  <a:srgbClr val="7030A0"/>
                </a:solidFill>
                <a:latin typeface="Franklin Gothic Book" panose="020B0503020102020204" pitchFamily="34" charset="0"/>
              </a:rPr>
              <a:t>Materiales de interés, SNT</a:t>
            </a:r>
            <a:endParaRPr lang="es-MX" sz="3200" b="1" dirty="0">
              <a:latin typeface="Franklin Gothic Book" panose="020B0503020102020204" pitchFamily="34" charset="0"/>
            </a:endParaRPr>
          </a:p>
        </p:txBody>
      </p:sp>
      <p:grpSp>
        <p:nvGrpSpPr>
          <p:cNvPr id="3" name="Grupo 2">
            <a:extLst>
              <a:ext uri="{FF2B5EF4-FFF2-40B4-BE49-F238E27FC236}">
                <a16:creationId xmlns:a16="http://schemas.microsoft.com/office/drawing/2014/main" id="{6EC2E8C9-5679-27D5-26AE-AD7000D2E4DE}"/>
              </a:ext>
            </a:extLst>
          </p:cNvPr>
          <p:cNvGrpSpPr/>
          <p:nvPr/>
        </p:nvGrpSpPr>
        <p:grpSpPr>
          <a:xfrm>
            <a:off x="3490340" y="979119"/>
            <a:ext cx="8740545" cy="611018"/>
            <a:chOff x="460549" y="3970249"/>
            <a:chExt cx="8740545" cy="611018"/>
          </a:xfrm>
        </p:grpSpPr>
        <p:sp>
          <p:nvSpPr>
            <p:cNvPr id="5" name="Rectángulo 4">
              <a:extLst>
                <a:ext uri="{FF2B5EF4-FFF2-40B4-BE49-F238E27FC236}">
                  <a16:creationId xmlns:a16="http://schemas.microsoft.com/office/drawing/2014/main" id="{124B87BC-5224-F18B-8347-9E29CC1BDB19}"/>
                </a:ext>
              </a:extLst>
            </p:cNvPr>
            <p:cNvSpPr/>
            <p:nvPr/>
          </p:nvSpPr>
          <p:spPr>
            <a:xfrm>
              <a:off x="460549" y="3970249"/>
              <a:ext cx="8740545" cy="611018"/>
            </a:xfrm>
            <a:prstGeom prst="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sp>
        <p:sp>
          <p:nvSpPr>
            <p:cNvPr id="6" name="CuadroTexto 5">
              <a:extLst>
                <a:ext uri="{FF2B5EF4-FFF2-40B4-BE49-F238E27FC236}">
                  <a16:creationId xmlns:a16="http://schemas.microsoft.com/office/drawing/2014/main" id="{8DED6437-1C83-966A-4757-47A1D26AF960}"/>
                </a:ext>
              </a:extLst>
            </p:cNvPr>
            <p:cNvSpPr txBox="1"/>
            <p:nvPr/>
          </p:nvSpPr>
          <p:spPr>
            <a:xfrm>
              <a:off x="460549" y="3970249"/>
              <a:ext cx="8740545"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Temas adicionales</a:t>
              </a:r>
            </a:p>
          </p:txBody>
        </p:sp>
      </p:grpSp>
      <p:pic>
        <p:nvPicPr>
          <p:cNvPr id="9" name="Imagen 8" descr="Código QR&#10;&#10;Descripción generada automáticamente">
            <a:extLst>
              <a:ext uri="{FF2B5EF4-FFF2-40B4-BE49-F238E27FC236}">
                <a16:creationId xmlns:a16="http://schemas.microsoft.com/office/drawing/2014/main" id="{4EC9ED5F-95F2-18A0-5506-9A2D699D67E1}"/>
              </a:ext>
            </a:extLst>
          </p:cNvPr>
          <p:cNvPicPr>
            <a:picLocks noChangeAspect="1"/>
          </p:cNvPicPr>
          <p:nvPr/>
        </p:nvPicPr>
        <p:blipFill>
          <a:blip r:embed="rId3"/>
          <a:stretch>
            <a:fillRect/>
          </a:stretch>
        </p:blipFill>
        <p:spPr>
          <a:xfrm>
            <a:off x="9693971" y="3141697"/>
            <a:ext cx="2114286" cy="2114286"/>
          </a:xfrm>
          <a:prstGeom prst="rect">
            <a:avLst/>
          </a:prstGeom>
        </p:spPr>
      </p:pic>
      <p:sp>
        <p:nvSpPr>
          <p:cNvPr id="12" name="CuadroTexto 11">
            <a:extLst>
              <a:ext uri="{FF2B5EF4-FFF2-40B4-BE49-F238E27FC236}">
                <a16:creationId xmlns:a16="http://schemas.microsoft.com/office/drawing/2014/main" id="{E46DE887-B42F-D11A-FAB0-202C2CFD14CB}"/>
              </a:ext>
            </a:extLst>
          </p:cNvPr>
          <p:cNvSpPr txBox="1"/>
          <p:nvPr/>
        </p:nvSpPr>
        <p:spPr>
          <a:xfrm>
            <a:off x="6614355" y="5626457"/>
            <a:ext cx="2492514" cy="369332"/>
          </a:xfrm>
          <a:prstGeom prst="rect">
            <a:avLst/>
          </a:prstGeom>
          <a:noFill/>
        </p:spPr>
        <p:txBody>
          <a:bodyPr wrap="square">
            <a:spAutoFit/>
          </a:bodyPr>
          <a:lstStyle/>
          <a:p>
            <a:r>
              <a:rPr lang="es-MX" sz="1800" dirty="0">
                <a:solidFill>
                  <a:srgbClr val="000000"/>
                </a:solidFill>
                <a:effectLst/>
                <a:latin typeface="Calibri" panose="020F0502020204030204" pitchFamily="34" charset="0"/>
                <a:ea typeface="Times New Roman" panose="02020603050405020304" pitchFamily="18" charset="0"/>
              </a:rPr>
              <a:t>link </a:t>
            </a:r>
            <a:r>
              <a:rPr lang="es-MX" sz="1800" u="sng" dirty="0">
                <a:solidFill>
                  <a:srgbClr val="000000"/>
                </a:solidFill>
                <a:effectLst/>
                <a:latin typeface="Calibri" panose="020F0502020204030204" pitchFamily="34" charset="0"/>
                <a:ea typeface="Times New Roman" panose="02020603050405020304" pitchFamily="18" charset="0"/>
                <a:hlinkClick r:id="rId4"/>
              </a:rPr>
              <a:t>https://t.ly/puNMa</a:t>
            </a:r>
            <a:endParaRPr lang="es-MX" dirty="0"/>
          </a:p>
        </p:txBody>
      </p:sp>
      <p:sp>
        <p:nvSpPr>
          <p:cNvPr id="4" name="Marcador de contenido 3">
            <a:extLst>
              <a:ext uri="{FF2B5EF4-FFF2-40B4-BE49-F238E27FC236}">
                <a16:creationId xmlns:a16="http://schemas.microsoft.com/office/drawing/2014/main" id="{2803AA51-2879-1E64-4F66-7E287B40AD88}"/>
              </a:ext>
            </a:extLst>
          </p:cNvPr>
          <p:cNvSpPr>
            <a:spLocks noGrp="1"/>
          </p:cNvSpPr>
          <p:nvPr>
            <p:ph idx="1"/>
          </p:nvPr>
        </p:nvSpPr>
        <p:spPr>
          <a:xfrm>
            <a:off x="0" y="3269641"/>
            <a:ext cx="5246273" cy="3051260"/>
          </a:xfrm>
        </p:spPr>
        <p:txBody>
          <a:bodyPr>
            <a:normAutofit fontScale="92500" lnSpcReduction="20000"/>
          </a:bodyPr>
          <a:lstStyle/>
          <a:p>
            <a:pPr algn="just">
              <a:lnSpc>
                <a:spcPct val="100000"/>
              </a:lnSpc>
              <a:spcBef>
                <a:spcPts val="0"/>
              </a:spcBef>
              <a:buFont typeface="Wingdings" panose="05000000000000000000" pitchFamily="2" charset="2"/>
              <a:buChar char="q"/>
            </a:pPr>
            <a:r>
              <a:rPr lang="es-ES" sz="2000" b="1" dirty="0">
                <a:latin typeface="Century Gothic" panose="020B0502020202020204" pitchFamily="34" charset="0"/>
                <a:cs typeface="Arial" panose="020B0604020202020204" pitchFamily="34" charset="0"/>
              </a:rPr>
              <a:t>Guía de acceso a la información, protección de datos personales y uso de las tecnologías para las personas adultas mayores.</a:t>
            </a:r>
          </a:p>
          <a:p>
            <a:pPr algn="just">
              <a:lnSpc>
                <a:spcPct val="100000"/>
              </a:lnSpc>
              <a:spcBef>
                <a:spcPts val="0"/>
              </a:spcBef>
              <a:buFont typeface="Wingdings" panose="05000000000000000000" pitchFamily="2" charset="2"/>
              <a:buChar char="q"/>
            </a:pPr>
            <a:endParaRPr lang="es-ES" sz="2000" b="1" dirty="0">
              <a:latin typeface="Century Gothic" panose="020B0502020202020204" pitchFamily="34" charset="0"/>
              <a:cs typeface="Arial" panose="020B0604020202020204" pitchFamily="34" charset="0"/>
            </a:endParaRPr>
          </a:p>
          <a:p>
            <a:pPr algn="just">
              <a:lnSpc>
                <a:spcPct val="100000"/>
              </a:lnSpc>
              <a:spcBef>
                <a:spcPts val="0"/>
              </a:spcBef>
              <a:buFont typeface="Wingdings" panose="05000000000000000000" pitchFamily="2" charset="2"/>
              <a:buChar char="q"/>
            </a:pPr>
            <a:r>
              <a:rPr lang="es-ES" sz="2000" b="1" dirty="0">
                <a:latin typeface="Century Gothic" panose="020B0502020202020204" pitchFamily="34" charset="0"/>
                <a:cs typeface="Arial" panose="020B0604020202020204" pitchFamily="34" charset="0"/>
              </a:rPr>
              <a:t>Guía modelo del lenguaje incluyente y no sexista.</a:t>
            </a:r>
          </a:p>
          <a:p>
            <a:pPr algn="just">
              <a:lnSpc>
                <a:spcPct val="100000"/>
              </a:lnSpc>
              <a:spcBef>
                <a:spcPts val="0"/>
              </a:spcBef>
              <a:buFont typeface="Wingdings" panose="05000000000000000000" pitchFamily="2" charset="2"/>
              <a:buChar char="q"/>
            </a:pPr>
            <a:endParaRPr lang="es-ES" sz="2000" b="1" dirty="0">
              <a:latin typeface="Century Gothic" panose="020B0502020202020204" pitchFamily="34" charset="0"/>
              <a:cs typeface="Arial" panose="020B0604020202020204" pitchFamily="34" charset="0"/>
            </a:endParaRPr>
          </a:p>
          <a:p>
            <a:pPr algn="just">
              <a:lnSpc>
                <a:spcPct val="100000"/>
              </a:lnSpc>
              <a:spcBef>
                <a:spcPts val="0"/>
              </a:spcBef>
              <a:buFont typeface="Wingdings" panose="05000000000000000000" pitchFamily="2" charset="2"/>
              <a:buChar char="q"/>
            </a:pPr>
            <a:r>
              <a:rPr lang="es-ES" sz="2000" b="1" dirty="0">
                <a:latin typeface="Century Gothic" panose="020B0502020202020204" pitchFamily="34" charset="0"/>
                <a:cs typeface="Arial" panose="020B0604020202020204" pitchFamily="34" charset="0"/>
              </a:rPr>
              <a:t>Guía para la inclusión de personas con discapacidad al ejercicio de los derechos de acceso a la información y protección de datos personales.</a:t>
            </a:r>
          </a:p>
        </p:txBody>
      </p:sp>
    </p:spTree>
    <p:extLst>
      <p:ext uri="{BB962C8B-B14F-4D97-AF65-F5344CB8AC3E}">
        <p14:creationId xmlns:p14="http://schemas.microsoft.com/office/powerpoint/2010/main" val="3173049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04887150-AAD7-4FF2-854D-27A4DBA94C68}"/>
              </a:ext>
            </a:extLst>
          </p:cNvPr>
          <p:cNvSpPr txBox="1"/>
          <p:nvPr/>
        </p:nvSpPr>
        <p:spPr>
          <a:xfrm>
            <a:off x="988970" y="3673579"/>
            <a:ext cx="5863390" cy="1976423"/>
          </a:xfrm>
          <a:prstGeom prst="rect">
            <a:avLst/>
          </a:prstGeom>
        </p:spPr>
        <p:txBody>
          <a:bodyPr vert="horz" lIns="91440" tIns="45720" rIns="91440" bIns="45720" rtlCol="0">
            <a:noAutofit/>
          </a:bodyPr>
          <a:lstStyle/>
          <a:p>
            <a:pPr lvl="0" algn="just"/>
            <a:endParaRPr lang="es-MX" dirty="0">
              <a:effectLst/>
              <a:latin typeface="Century Gothic" panose="020B0502020202020204" pitchFamily="34" charset="0"/>
            </a:endParaRPr>
          </a:p>
        </p:txBody>
      </p:sp>
      <p:sp>
        <p:nvSpPr>
          <p:cNvPr id="2" name="CuadroTexto 1">
            <a:extLst>
              <a:ext uri="{FF2B5EF4-FFF2-40B4-BE49-F238E27FC236}">
                <a16:creationId xmlns:a16="http://schemas.microsoft.com/office/drawing/2014/main" id="{80AF2BCA-06CF-D613-DFA9-2A2FB1B5C491}"/>
              </a:ext>
            </a:extLst>
          </p:cNvPr>
          <p:cNvSpPr txBox="1"/>
          <p:nvPr/>
        </p:nvSpPr>
        <p:spPr>
          <a:xfrm>
            <a:off x="830022" y="2304994"/>
            <a:ext cx="10531955" cy="1323439"/>
          </a:xfrm>
          <a:prstGeom prst="rect">
            <a:avLst/>
          </a:prstGeom>
          <a:noFill/>
        </p:spPr>
        <p:txBody>
          <a:bodyPr wrap="square" rtlCol="0">
            <a:spAutoFit/>
          </a:bodyPr>
          <a:lstStyle/>
          <a:p>
            <a:pPr algn="just"/>
            <a:r>
              <a:rPr lang="es-419" sz="2000" dirty="0">
                <a:latin typeface="Century Gothic" panose="020B0502020202020204" pitchFamily="34" charset="0"/>
              </a:rPr>
              <a:t>A lo largo del año se estarán organizando eventos de capacitación, de forma acostumbrada, por medio electrónico, se les enviarán las invitaciones con oportunidad para que nos acompañen, algunos se realizarán de manera virtual y otros presencial</a:t>
            </a:r>
          </a:p>
        </p:txBody>
      </p:sp>
      <p:pic>
        <p:nvPicPr>
          <p:cNvPr id="1026" name="Picture 2" descr="5,484,698 imágenes de Capacitacion - Imágenes, fotos y vectores de stock |  Shutterstock">
            <a:extLst>
              <a:ext uri="{FF2B5EF4-FFF2-40B4-BE49-F238E27FC236}">
                <a16:creationId xmlns:a16="http://schemas.microsoft.com/office/drawing/2014/main" id="{B01B7695-4387-58B6-57E1-FF22451394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402"/>
          <a:stretch/>
        </p:blipFill>
        <p:spPr bwMode="auto">
          <a:xfrm>
            <a:off x="3508438" y="3832640"/>
            <a:ext cx="4756674" cy="1976423"/>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contenido 2">
            <a:extLst>
              <a:ext uri="{FF2B5EF4-FFF2-40B4-BE49-F238E27FC236}">
                <a16:creationId xmlns:a16="http://schemas.microsoft.com/office/drawing/2014/main" id="{C44DAFCD-BAAE-F3B2-B957-0C6A8D0D57DE}"/>
              </a:ext>
            </a:extLst>
          </p:cNvPr>
          <p:cNvSpPr txBox="1">
            <a:spLocks/>
          </p:cNvSpPr>
          <p:nvPr/>
        </p:nvSpPr>
        <p:spPr>
          <a:xfrm>
            <a:off x="-202985" y="1207998"/>
            <a:ext cx="3693325" cy="615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3200" b="1" dirty="0">
                <a:solidFill>
                  <a:srgbClr val="7030A0"/>
                </a:solidFill>
                <a:latin typeface="Franklin Gothic Book" panose="020B0503020102020204" pitchFamily="34" charset="0"/>
              </a:rPr>
              <a:t>Eventos</a:t>
            </a:r>
            <a:endParaRPr lang="es-MX" sz="3200" b="1" dirty="0">
              <a:latin typeface="Franklin Gothic Book" panose="020B0503020102020204" pitchFamily="34" charset="0"/>
            </a:endParaRPr>
          </a:p>
        </p:txBody>
      </p:sp>
      <p:grpSp>
        <p:nvGrpSpPr>
          <p:cNvPr id="6" name="Grupo 5">
            <a:extLst>
              <a:ext uri="{FF2B5EF4-FFF2-40B4-BE49-F238E27FC236}">
                <a16:creationId xmlns:a16="http://schemas.microsoft.com/office/drawing/2014/main" id="{096F577C-3F2A-0A46-A88B-A26D45EC69E9}"/>
              </a:ext>
            </a:extLst>
          </p:cNvPr>
          <p:cNvGrpSpPr/>
          <p:nvPr/>
        </p:nvGrpSpPr>
        <p:grpSpPr>
          <a:xfrm>
            <a:off x="3490340" y="979119"/>
            <a:ext cx="8740545" cy="611018"/>
            <a:chOff x="460549" y="3970249"/>
            <a:chExt cx="8740545" cy="611018"/>
          </a:xfrm>
        </p:grpSpPr>
        <p:sp>
          <p:nvSpPr>
            <p:cNvPr id="7" name="Rectángulo 6">
              <a:extLst>
                <a:ext uri="{FF2B5EF4-FFF2-40B4-BE49-F238E27FC236}">
                  <a16:creationId xmlns:a16="http://schemas.microsoft.com/office/drawing/2014/main" id="{8B79EEBB-8CF1-1832-3DF6-6161A9974CCB}"/>
                </a:ext>
              </a:extLst>
            </p:cNvPr>
            <p:cNvSpPr/>
            <p:nvPr/>
          </p:nvSpPr>
          <p:spPr>
            <a:xfrm>
              <a:off x="460549" y="3970249"/>
              <a:ext cx="8740545" cy="611018"/>
            </a:xfrm>
            <a:prstGeom prst="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sp>
        <p:sp>
          <p:nvSpPr>
            <p:cNvPr id="8" name="CuadroTexto 7">
              <a:extLst>
                <a:ext uri="{FF2B5EF4-FFF2-40B4-BE49-F238E27FC236}">
                  <a16:creationId xmlns:a16="http://schemas.microsoft.com/office/drawing/2014/main" id="{CE7C0BBD-AFEC-87B1-1D1A-F5C0523C09DE}"/>
                </a:ext>
              </a:extLst>
            </p:cNvPr>
            <p:cNvSpPr txBox="1"/>
            <p:nvPr/>
          </p:nvSpPr>
          <p:spPr>
            <a:xfrm>
              <a:off x="460549" y="3970249"/>
              <a:ext cx="8740545"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Temas adicionales</a:t>
              </a:r>
            </a:p>
          </p:txBody>
        </p:sp>
      </p:grpSp>
    </p:spTree>
    <p:extLst>
      <p:ext uri="{BB962C8B-B14F-4D97-AF65-F5344CB8AC3E}">
        <p14:creationId xmlns:p14="http://schemas.microsoft.com/office/powerpoint/2010/main" val="3429485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A37A39BF-5F61-40A2-915E-ED042CE9D9D1}"/>
              </a:ext>
            </a:extLst>
          </p:cNvPr>
          <p:cNvCxnSpPr>
            <a:cxnSpLocks/>
          </p:cNvCxnSpPr>
          <p:nvPr/>
        </p:nvCxnSpPr>
        <p:spPr>
          <a:xfrm>
            <a:off x="615871" y="1599299"/>
            <a:ext cx="10389423"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Marcador de contenido 2">
            <a:extLst>
              <a:ext uri="{FF2B5EF4-FFF2-40B4-BE49-F238E27FC236}">
                <a16:creationId xmlns:a16="http://schemas.microsoft.com/office/drawing/2014/main" id="{1A07D11C-AA4E-4AAA-8662-D99C2979A209}"/>
              </a:ext>
            </a:extLst>
          </p:cNvPr>
          <p:cNvSpPr txBox="1">
            <a:spLocks/>
          </p:cNvSpPr>
          <p:nvPr/>
        </p:nvSpPr>
        <p:spPr>
          <a:xfrm>
            <a:off x="3303290" y="1087290"/>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t>Ganadores del reconocimiento ReDes 2022</a:t>
            </a:r>
          </a:p>
        </p:txBody>
      </p:sp>
      <p:graphicFrame>
        <p:nvGraphicFramePr>
          <p:cNvPr id="2" name="Tabla 1">
            <a:extLst>
              <a:ext uri="{FF2B5EF4-FFF2-40B4-BE49-F238E27FC236}">
                <a16:creationId xmlns:a16="http://schemas.microsoft.com/office/drawing/2014/main" id="{AC532823-0E8A-F8BA-BABA-4B5B156CE3E3}"/>
              </a:ext>
            </a:extLst>
          </p:cNvPr>
          <p:cNvGraphicFramePr>
            <a:graphicFrameLocks noGrp="1"/>
          </p:cNvGraphicFramePr>
          <p:nvPr>
            <p:extLst>
              <p:ext uri="{D42A27DB-BD31-4B8C-83A1-F6EECF244321}">
                <p14:modId xmlns:p14="http://schemas.microsoft.com/office/powerpoint/2010/main" val="295446966"/>
              </p:ext>
            </p:extLst>
          </p:nvPr>
        </p:nvGraphicFramePr>
        <p:xfrm>
          <a:off x="140602" y="1622822"/>
          <a:ext cx="11049388" cy="4801186"/>
        </p:xfrm>
        <a:graphic>
          <a:graphicData uri="http://schemas.openxmlformats.org/drawingml/2006/table">
            <a:tbl>
              <a:tblPr firstRow="1" firstCol="1" bandRow="1">
                <a:tableStyleId>{5C22544A-7EE6-4342-B048-85BDC9FD1C3A}</a:tableStyleId>
              </a:tblPr>
              <a:tblGrid>
                <a:gridCol w="448122">
                  <a:extLst>
                    <a:ext uri="{9D8B030D-6E8A-4147-A177-3AD203B41FA5}">
                      <a16:colId xmlns:a16="http://schemas.microsoft.com/office/drawing/2014/main" val="2649455728"/>
                    </a:ext>
                  </a:extLst>
                </a:gridCol>
                <a:gridCol w="7214748">
                  <a:extLst>
                    <a:ext uri="{9D8B030D-6E8A-4147-A177-3AD203B41FA5}">
                      <a16:colId xmlns:a16="http://schemas.microsoft.com/office/drawing/2014/main" val="1064723296"/>
                    </a:ext>
                  </a:extLst>
                </a:gridCol>
                <a:gridCol w="3386518">
                  <a:extLst>
                    <a:ext uri="{9D8B030D-6E8A-4147-A177-3AD203B41FA5}">
                      <a16:colId xmlns:a16="http://schemas.microsoft.com/office/drawing/2014/main" val="1935547330"/>
                    </a:ext>
                  </a:extLst>
                </a:gridCol>
              </a:tblGrid>
              <a:tr h="495871">
                <a:tc>
                  <a:txBody>
                    <a:bodyPr/>
                    <a:lstStyle/>
                    <a:p>
                      <a:pPr algn="ctr">
                        <a:lnSpc>
                          <a:spcPct val="107000"/>
                        </a:lnSpc>
                      </a:pPr>
                      <a:r>
                        <a:rPr lang="es-MX" sz="1600" dirty="0">
                          <a:effectLst/>
                          <a:latin typeface="Arial" panose="020B0604020202020204" pitchFamily="34" charset="0"/>
                          <a:cs typeface="Arial" panose="020B0604020202020204" pitchFamily="34" charset="0"/>
                        </a:rPr>
                        <a:t>Id</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815" marR="39815" marT="0" marB="0" anchor="ctr">
                    <a:solidFill>
                      <a:srgbClr val="BF95DF"/>
                    </a:solidFill>
                  </a:tcPr>
                </a:tc>
                <a:tc>
                  <a:txBody>
                    <a:bodyPr/>
                    <a:lstStyle/>
                    <a:p>
                      <a:pPr algn="ctr">
                        <a:lnSpc>
                          <a:spcPct val="107000"/>
                        </a:lnSpc>
                      </a:pPr>
                      <a:r>
                        <a:rPr lang="es-ES" sz="1600" dirty="0">
                          <a:effectLst/>
                          <a:latin typeface="Arial" panose="020B0604020202020204" pitchFamily="34" charset="0"/>
                          <a:cs typeface="Arial" panose="020B0604020202020204" pitchFamily="34" charset="0"/>
                        </a:rPr>
                        <a:t>Nombre del sujeto obligado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815" marR="39815" marT="0" marB="0" anchor="ctr">
                    <a:solidFill>
                      <a:srgbClr val="BF95DF"/>
                    </a:solidFill>
                  </a:tcPr>
                </a:tc>
                <a:tc>
                  <a:txBody>
                    <a:bodyPr/>
                    <a:lstStyle/>
                    <a:p>
                      <a:pPr algn="ctr">
                        <a:lnSpc>
                          <a:spcPct val="107000"/>
                        </a:lnSpc>
                      </a:pPr>
                      <a:r>
                        <a:rPr lang="es-ES" sz="1600" dirty="0">
                          <a:effectLst/>
                          <a:latin typeface="Arial" panose="020B0604020202020204" pitchFamily="34" charset="0"/>
                          <a:cs typeface="Arial" panose="020B0604020202020204" pitchFamily="34" charset="0"/>
                        </a:rPr>
                        <a:t>Nombre de la persona acreedora al reconocimiento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39815" marR="39815" marT="0" marB="0" anchor="ctr">
                    <a:solidFill>
                      <a:srgbClr val="BF95DF"/>
                    </a:solidFill>
                  </a:tcPr>
                </a:tc>
                <a:extLst>
                  <a:ext uri="{0D108BD9-81ED-4DB2-BD59-A6C34878D82A}">
                    <a16:rowId xmlns:a16="http://schemas.microsoft.com/office/drawing/2014/main" val="775227798"/>
                  </a:ext>
                </a:extLst>
              </a:tr>
              <a:tr h="300151">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Arial" panose="020B0604020202020204" pitchFamily="34" charset="0"/>
                        </a:rPr>
                        <a:t>16</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Arial" panose="020B0604020202020204" pitchFamily="34" charset="0"/>
                        </a:rPr>
                        <a:t>Instituto de Estudios Superiores de la Ciudad de México “Rosario Castellanos”</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Lucy Adriana Ávila Juárez</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extLst>
                  <a:ext uri="{0D108BD9-81ED-4DB2-BD59-A6C34878D82A}">
                    <a16:rowId xmlns:a16="http://schemas.microsoft.com/office/drawing/2014/main" val="3510508442"/>
                  </a:ext>
                </a:extLst>
              </a:tr>
              <a:tr h="238574">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Arial" panose="020B0604020202020204" pitchFamily="34" charset="0"/>
                        </a:rPr>
                        <a:t>17</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Arial" panose="020B0604020202020204" pitchFamily="34" charset="0"/>
                        </a:rPr>
                        <a:t>Instituto de Educación Media Superior de la Ciudad de México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chemeClr val="bg1"/>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Viridiana Estrada Montiel</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chemeClr val="bg1"/>
                    </a:solidFill>
                  </a:tcPr>
                </a:tc>
                <a:extLst>
                  <a:ext uri="{0D108BD9-81ED-4DB2-BD59-A6C34878D82A}">
                    <a16:rowId xmlns:a16="http://schemas.microsoft.com/office/drawing/2014/main" val="100422462"/>
                  </a:ext>
                </a:extLst>
              </a:tr>
              <a:tr h="238574">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Arial" panose="020B0604020202020204" pitchFamily="34" charset="0"/>
                        </a:rPr>
                        <a:t>18</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BF95DF"/>
                    </a:solidFill>
                  </a:tcPr>
                </a:tc>
                <a:tc>
                  <a:txBody>
                    <a:bodyPr/>
                    <a:lstStyle/>
                    <a:p>
                      <a:pPr>
                        <a:lnSpc>
                          <a:spcPct val="107000"/>
                        </a:lnSpc>
                      </a:pPr>
                      <a:r>
                        <a:rPr lang="es-ES" sz="1600">
                          <a:effectLst/>
                          <a:latin typeface="Arial" panose="020B0604020202020204" pitchFamily="34" charset="0"/>
                          <a:ea typeface="Times New Roman" panose="02020603050405020304" pitchFamily="18" charset="0"/>
                          <a:cs typeface="Arial" panose="020B0604020202020204" pitchFamily="34" charset="0"/>
                        </a:rPr>
                        <a:t>Instituto de Personas con Discapacidad de la Ciudad de México</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Jorge Loera Risueño</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extLst>
                  <a:ext uri="{0D108BD9-81ED-4DB2-BD59-A6C34878D82A}">
                    <a16:rowId xmlns:a16="http://schemas.microsoft.com/office/drawing/2014/main" val="136301353"/>
                  </a:ext>
                </a:extLst>
              </a:tr>
              <a:tr h="274296">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Arial" panose="020B0604020202020204" pitchFamily="34" charset="0"/>
                        </a:rPr>
                        <a:t>19</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Arial" panose="020B0604020202020204" pitchFamily="34" charset="0"/>
                        </a:rPr>
                        <a:t>Instituto de Planeación Democrática y Prospectiva de la Ciudad de México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chemeClr val="bg1"/>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María de Lourdes Montoya Acosta</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chemeClr val="bg1"/>
                    </a:solidFill>
                  </a:tcPr>
                </a:tc>
                <a:extLst>
                  <a:ext uri="{0D108BD9-81ED-4DB2-BD59-A6C34878D82A}">
                    <a16:rowId xmlns:a16="http://schemas.microsoft.com/office/drawing/2014/main" val="970952280"/>
                  </a:ext>
                </a:extLst>
              </a:tr>
              <a:tr h="495871">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Arial" panose="020B0604020202020204" pitchFamily="34" charset="0"/>
                        </a:rPr>
                        <a:t>20</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BF95DF"/>
                    </a:solidFill>
                  </a:tcPr>
                </a:tc>
                <a:tc>
                  <a:txBody>
                    <a:bodyPr/>
                    <a:lstStyle/>
                    <a:p>
                      <a:pPr>
                        <a:lnSpc>
                          <a:spcPct val="107000"/>
                        </a:lnSpc>
                      </a:pPr>
                      <a:r>
                        <a:rPr lang="es-ES" sz="1600">
                          <a:effectLst/>
                          <a:latin typeface="Arial" panose="020B0604020202020204" pitchFamily="34" charset="0"/>
                          <a:ea typeface="Times New Roman" panose="02020603050405020304" pitchFamily="18" charset="0"/>
                          <a:cs typeface="Arial" panose="020B0604020202020204" pitchFamily="34" charset="0"/>
                        </a:rPr>
                        <a:t>Instituto de Transparencia, Acceso a la Información Pública, Protección de Datos Personales y Rendición de Cuentas de la Ciudad de México</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Lizbeth Guzmán Pedraza</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extLst>
                  <a:ext uri="{0D108BD9-81ED-4DB2-BD59-A6C34878D82A}">
                    <a16:rowId xmlns:a16="http://schemas.microsoft.com/office/drawing/2014/main" val="2169141845"/>
                  </a:ext>
                </a:extLst>
              </a:tr>
              <a:tr h="238574">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Arial" panose="020B0604020202020204" pitchFamily="34" charset="0"/>
                        </a:rPr>
                        <a:t>21</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Arial" panose="020B0604020202020204" pitchFamily="34" charset="0"/>
                        </a:rPr>
                        <a:t>Instituto de Vivienda de la Ciudad de México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chemeClr val="bg1"/>
                    </a:solidFill>
                  </a:tcPr>
                </a:tc>
                <a:tc>
                  <a:txBody>
                    <a:bodyPr/>
                    <a:lstStyle/>
                    <a:p>
                      <a:pPr>
                        <a:lnSpc>
                          <a:spcPct val="107000"/>
                        </a:lnSpc>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Ricardo Garcia Xolalpa</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chemeClr val="bg1"/>
                    </a:solidFill>
                  </a:tcPr>
                </a:tc>
                <a:extLst>
                  <a:ext uri="{0D108BD9-81ED-4DB2-BD59-A6C34878D82A}">
                    <a16:rowId xmlns:a16="http://schemas.microsoft.com/office/drawing/2014/main" val="1969424218"/>
                  </a:ext>
                </a:extLst>
              </a:tr>
              <a:tr h="238574">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Arial" panose="020B0604020202020204" pitchFamily="34" charset="0"/>
                        </a:rPr>
                        <a:t>22</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BF95DF"/>
                    </a:solidFill>
                  </a:tcPr>
                </a:tc>
                <a:tc>
                  <a:txBody>
                    <a:bodyPr/>
                    <a:lstStyle/>
                    <a:p>
                      <a:pPr>
                        <a:lnSpc>
                          <a:spcPct val="107000"/>
                        </a:lnSpc>
                      </a:pPr>
                      <a:r>
                        <a:rPr lang="es-ES" sz="1600">
                          <a:effectLst/>
                          <a:latin typeface="Arial" panose="020B0604020202020204" pitchFamily="34" charset="0"/>
                          <a:ea typeface="Times New Roman" panose="02020603050405020304" pitchFamily="18" charset="0"/>
                          <a:cs typeface="Arial" panose="020B0604020202020204" pitchFamily="34" charset="0"/>
                        </a:rPr>
                        <a:t>Jefatura de Gobierno de la Ciudad de México </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tc>
                  <a:txBody>
                    <a:bodyPr/>
                    <a:lstStyle/>
                    <a:p>
                      <a:pPr>
                        <a:lnSpc>
                          <a:spcPct val="107000"/>
                        </a:lnSpc>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Rodrigo Adrián García Hernández</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extLst>
                  <a:ext uri="{0D108BD9-81ED-4DB2-BD59-A6C34878D82A}">
                    <a16:rowId xmlns:a16="http://schemas.microsoft.com/office/drawing/2014/main" val="1860088946"/>
                  </a:ext>
                </a:extLst>
              </a:tr>
              <a:tr h="238574">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Arial" panose="020B0604020202020204" pitchFamily="34" charset="0"/>
                        </a:rPr>
                        <a:t>23</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Arial" panose="020B0604020202020204" pitchFamily="34" charset="0"/>
                        </a:rPr>
                        <a:t>Junta de Asistencia Privada de la Ciudad de México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chemeClr val="bg1"/>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Teresa Karen Trejo Facundo</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chemeClr val="bg1"/>
                    </a:solidFill>
                  </a:tcPr>
                </a:tc>
                <a:extLst>
                  <a:ext uri="{0D108BD9-81ED-4DB2-BD59-A6C34878D82A}">
                    <a16:rowId xmlns:a16="http://schemas.microsoft.com/office/drawing/2014/main" val="2783503530"/>
                  </a:ext>
                </a:extLst>
              </a:tr>
              <a:tr h="495871">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Arial" panose="020B0604020202020204" pitchFamily="34" charset="0"/>
                        </a:rPr>
                        <a:t>24</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Arial" panose="020B0604020202020204" pitchFamily="34" charset="0"/>
                        </a:rPr>
                        <a:t>Sistema de Corredores de Transporte Público de Pasajeros de la Ciudad de México  “Metrobús”</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tc>
                  <a:txBody>
                    <a:bodyPr/>
                    <a:lstStyle/>
                    <a:p>
                      <a:pPr>
                        <a:lnSpc>
                          <a:spcPct val="107000"/>
                        </a:lnSpc>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Verónica Ortiz Sanabria</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extLst>
                  <a:ext uri="{0D108BD9-81ED-4DB2-BD59-A6C34878D82A}">
                    <a16:rowId xmlns:a16="http://schemas.microsoft.com/office/drawing/2014/main" val="3083008368"/>
                  </a:ext>
                </a:extLst>
              </a:tr>
              <a:tr h="238574">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Arial" panose="020B0604020202020204" pitchFamily="34" charset="0"/>
                        </a:rPr>
                        <a:t>25</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Arial" panose="020B0604020202020204" pitchFamily="34" charset="0"/>
                        </a:rPr>
                        <a:t>Morena (en la Ciudad de México)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chemeClr val="bg1"/>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Nohemi Amparo Pérez Virgen</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chemeClr val="bg1"/>
                    </a:solidFill>
                  </a:tcPr>
                </a:tc>
                <a:extLst>
                  <a:ext uri="{0D108BD9-81ED-4DB2-BD59-A6C34878D82A}">
                    <a16:rowId xmlns:a16="http://schemas.microsoft.com/office/drawing/2014/main" val="1646364024"/>
                  </a:ext>
                </a:extLst>
              </a:tr>
              <a:tr h="238574">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Arial" panose="020B0604020202020204" pitchFamily="34" charset="0"/>
                        </a:rPr>
                        <a:t>26</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Arial" panose="020B0604020202020204" pitchFamily="34" charset="0"/>
                        </a:rPr>
                        <a:t>Partido del Trabajo (en la Ciudad de México)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Lina Edith Licea Huicochea</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extLst>
                  <a:ext uri="{0D108BD9-81ED-4DB2-BD59-A6C34878D82A}">
                    <a16:rowId xmlns:a16="http://schemas.microsoft.com/office/drawing/2014/main" val="1314123085"/>
                  </a:ext>
                </a:extLst>
              </a:tr>
              <a:tr h="238574">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Arial" panose="020B0604020202020204" pitchFamily="34" charset="0"/>
                        </a:rPr>
                        <a:t>27</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Arial" panose="020B0604020202020204" pitchFamily="34" charset="0"/>
                        </a:rPr>
                        <a:t>Partido Verde Ecologista de México (en la Ciudad de México)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chemeClr val="bg1"/>
                    </a:solidFill>
                  </a:tcPr>
                </a:tc>
                <a:tc>
                  <a:txBody>
                    <a:bodyPr/>
                    <a:lstStyle/>
                    <a:p>
                      <a:pPr>
                        <a:lnSpc>
                          <a:spcPct val="107000"/>
                        </a:lnSpc>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Elena Guadalupe Nolasco Gutiérrez</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chemeClr val="bg1"/>
                    </a:solidFill>
                  </a:tcPr>
                </a:tc>
                <a:extLst>
                  <a:ext uri="{0D108BD9-81ED-4DB2-BD59-A6C34878D82A}">
                    <a16:rowId xmlns:a16="http://schemas.microsoft.com/office/drawing/2014/main" val="1968457588"/>
                  </a:ext>
                </a:extLst>
              </a:tr>
              <a:tr h="238574">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Arial" panose="020B0604020202020204" pitchFamily="34" charset="0"/>
                        </a:rPr>
                        <a:t>28</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Arial" panose="020B0604020202020204" pitchFamily="34" charset="0"/>
                        </a:rPr>
                        <a:t>Policía Auxiliar de la Ciudad de México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José Luis Adame Martínez</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extLst>
                  <a:ext uri="{0D108BD9-81ED-4DB2-BD59-A6C34878D82A}">
                    <a16:rowId xmlns:a16="http://schemas.microsoft.com/office/drawing/2014/main" val="1146898321"/>
                  </a:ext>
                </a:extLst>
              </a:tr>
              <a:tr h="238574">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Arial" panose="020B0604020202020204" pitchFamily="34" charset="0"/>
                        </a:rPr>
                        <a:t>29</a:t>
                      </a:r>
                      <a:endParaRPr lang="es-MX" sz="160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Arial" panose="020B0604020202020204" pitchFamily="34" charset="0"/>
                        </a:rPr>
                        <a:t>Policía Bancaria e Industrial de la Ciudad de México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chemeClr val="bg1"/>
                    </a:solidFill>
                  </a:tcPr>
                </a:tc>
                <a:tc>
                  <a:txBody>
                    <a:bodyPr/>
                    <a:lstStyle/>
                    <a:p>
                      <a:pPr>
                        <a:lnSpc>
                          <a:spcPct val="107000"/>
                        </a:lnSpc>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José Fernando García García</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chemeClr val="bg1"/>
                    </a:solidFill>
                  </a:tcPr>
                </a:tc>
                <a:extLst>
                  <a:ext uri="{0D108BD9-81ED-4DB2-BD59-A6C34878D82A}">
                    <a16:rowId xmlns:a16="http://schemas.microsoft.com/office/drawing/2014/main" val="3659827125"/>
                  </a:ext>
                </a:extLst>
              </a:tr>
              <a:tr h="298818">
                <a:tc>
                  <a:txBody>
                    <a:bodyPr/>
                    <a:lstStyle/>
                    <a:p>
                      <a:pPr algn="ctr">
                        <a:lnSpc>
                          <a:spcPct val="107000"/>
                        </a:lnSpc>
                      </a:pPr>
                      <a:r>
                        <a:rPr lang="es-ES" sz="1600" b="1" dirty="0">
                          <a:effectLst/>
                          <a:latin typeface="Arial" panose="020B0604020202020204" pitchFamily="34" charset="0"/>
                          <a:ea typeface="Times New Roman" panose="02020603050405020304" pitchFamily="18" charset="0"/>
                          <a:cs typeface="Arial" panose="020B0604020202020204" pitchFamily="34" charset="0"/>
                        </a:rPr>
                        <a:t>30</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Arial" panose="020B0604020202020204" pitchFamily="34" charset="0"/>
                        </a:rPr>
                        <a:t>Procuraduría Ambiental y del Ordenamiento Territorial de la Ciudad de México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tc>
                  <a:txBody>
                    <a:bodyPr/>
                    <a:lstStyle/>
                    <a:p>
                      <a:pPr>
                        <a:lnSpc>
                          <a:spcPct val="107000"/>
                        </a:lnSpc>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Fabiola Alexandra Rougerio Cobos</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3832" marR="43832" marT="0" marB="0" anchor="ctr">
                    <a:solidFill>
                      <a:srgbClr val="DFC9EF"/>
                    </a:solidFill>
                  </a:tcPr>
                </a:tc>
                <a:extLst>
                  <a:ext uri="{0D108BD9-81ED-4DB2-BD59-A6C34878D82A}">
                    <a16:rowId xmlns:a16="http://schemas.microsoft.com/office/drawing/2014/main" val="3074274309"/>
                  </a:ext>
                </a:extLst>
              </a:tr>
            </a:tbl>
          </a:graphicData>
        </a:graphic>
      </p:graphicFrame>
    </p:spTree>
    <p:extLst>
      <p:ext uri="{BB962C8B-B14F-4D97-AF65-F5344CB8AC3E}">
        <p14:creationId xmlns:p14="http://schemas.microsoft.com/office/powerpoint/2010/main" val="2583581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04887150-AAD7-4FF2-854D-27A4DBA94C68}"/>
              </a:ext>
            </a:extLst>
          </p:cNvPr>
          <p:cNvSpPr txBox="1"/>
          <p:nvPr/>
        </p:nvSpPr>
        <p:spPr>
          <a:xfrm>
            <a:off x="988970" y="3673579"/>
            <a:ext cx="5863390" cy="1976423"/>
          </a:xfrm>
          <a:prstGeom prst="rect">
            <a:avLst/>
          </a:prstGeom>
        </p:spPr>
        <p:txBody>
          <a:bodyPr vert="horz" lIns="91440" tIns="45720" rIns="91440" bIns="45720" rtlCol="0">
            <a:noAutofit/>
          </a:bodyPr>
          <a:lstStyle/>
          <a:p>
            <a:pPr lvl="0" algn="just"/>
            <a:endParaRPr lang="es-MX" dirty="0">
              <a:effectLst/>
              <a:latin typeface="Century Gothic" panose="020B0502020202020204" pitchFamily="34" charset="0"/>
            </a:endParaRPr>
          </a:p>
        </p:txBody>
      </p:sp>
      <p:sp>
        <p:nvSpPr>
          <p:cNvPr id="2" name="CuadroTexto 1">
            <a:extLst>
              <a:ext uri="{FF2B5EF4-FFF2-40B4-BE49-F238E27FC236}">
                <a16:creationId xmlns:a16="http://schemas.microsoft.com/office/drawing/2014/main" id="{80AF2BCA-06CF-D613-DFA9-2A2FB1B5C491}"/>
              </a:ext>
            </a:extLst>
          </p:cNvPr>
          <p:cNvSpPr txBox="1"/>
          <p:nvPr/>
        </p:nvSpPr>
        <p:spPr>
          <a:xfrm>
            <a:off x="203546" y="2275698"/>
            <a:ext cx="3551708" cy="3477875"/>
          </a:xfrm>
          <a:prstGeom prst="rect">
            <a:avLst/>
          </a:prstGeom>
          <a:noFill/>
        </p:spPr>
        <p:txBody>
          <a:bodyPr wrap="square" rtlCol="0">
            <a:spAutoFit/>
          </a:bodyPr>
          <a:lstStyle/>
          <a:p>
            <a:pPr algn="just"/>
            <a:r>
              <a:rPr lang="es-419" sz="2000" dirty="0">
                <a:latin typeface="Century Gothic" panose="020B0502020202020204" pitchFamily="34" charset="0"/>
              </a:rPr>
              <a:t>Conocer la información de los órganos ciudadanos e integrantes de la sociedad civil interrelacionados con los sujetos obligados, con la finalidad de diseñar estrategias de capacitación, aprendizaje, formación, actualización o profesionalización.</a:t>
            </a:r>
          </a:p>
        </p:txBody>
      </p:sp>
      <p:sp>
        <p:nvSpPr>
          <p:cNvPr id="5" name="Marcador de contenido 2">
            <a:extLst>
              <a:ext uri="{FF2B5EF4-FFF2-40B4-BE49-F238E27FC236}">
                <a16:creationId xmlns:a16="http://schemas.microsoft.com/office/drawing/2014/main" id="{C44DAFCD-BAAE-F3B2-B957-0C6A8D0D57DE}"/>
              </a:ext>
            </a:extLst>
          </p:cNvPr>
          <p:cNvSpPr txBox="1">
            <a:spLocks/>
          </p:cNvSpPr>
          <p:nvPr/>
        </p:nvSpPr>
        <p:spPr>
          <a:xfrm>
            <a:off x="0" y="1110455"/>
            <a:ext cx="3809549" cy="14307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3200" b="1" dirty="0">
                <a:solidFill>
                  <a:srgbClr val="7030A0"/>
                </a:solidFill>
                <a:latin typeface="Franklin Gothic Book" panose="020B0503020102020204" pitchFamily="34" charset="0"/>
              </a:rPr>
              <a:t>Órganos ciudadanos y sociedad civil</a:t>
            </a:r>
            <a:endParaRPr lang="es-MX" sz="3200" b="1" dirty="0">
              <a:latin typeface="Franklin Gothic Book" panose="020B0503020102020204" pitchFamily="34" charset="0"/>
            </a:endParaRPr>
          </a:p>
        </p:txBody>
      </p:sp>
      <p:grpSp>
        <p:nvGrpSpPr>
          <p:cNvPr id="6" name="Grupo 5">
            <a:extLst>
              <a:ext uri="{FF2B5EF4-FFF2-40B4-BE49-F238E27FC236}">
                <a16:creationId xmlns:a16="http://schemas.microsoft.com/office/drawing/2014/main" id="{096F577C-3F2A-0A46-A88B-A26D45EC69E9}"/>
              </a:ext>
            </a:extLst>
          </p:cNvPr>
          <p:cNvGrpSpPr/>
          <p:nvPr/>
        </p:nvGrpSpPr>
        <p:grpSpPr>
          <a:xfrm>
            <a:off x="3755254" y="979119"/>
            <a:ext cx="8475631" cy="611018"/>
            <a:chOff x="460549" y="3970249"/>
            <a:chExt cx="8740545" cy="611018"/>
          </a:xfrm>
        </p:grpSpPr>
        <p:sp>
          <p:nvSpPr>
            <p:cNvPr id="7" name="Rectángulo 6">
              <a:extLst>
                <a:ext uri="{FF2B5EF4-FFF2-40B4-BE49-F238E27FC236}">
                  <a16:creationId xmlns:a16="http://schemas.microsoft.com/office/drawing/2014/main" id="{8B79EEBB-8CF1-1832-3DF6-6161A9974CCB}"/>
                </a:ext>
              </a:extLst>
            </p:cNvPr>
            <p:cNvSpPr/>
            <p:nvPr/>
          </p:nvSpPr>
          <p:spPr>
            <a:xfrm>
              <a:off x="460549" y="3970249"/>
              <a:ext cx="8740545" cy="611018"/>
            </a:xfrm>
            <a:prstGeom prst="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sp>
        <p:sp>
          <p:nvSpPr>
            <p:cNvPr id="8" name="CuadroTexto 7">
              <a:extLst>
                <a:ext uri="{FF2B5EF4-FFF2-40B4-BE49-F238E27FC236}">
                  <a16:creationId xmlns:a16="http://schemas.microsoft.com/office/drawing/2014/main" id="{CE7C0BBD-AFEC-87B1-1D1A-F5C0523C09DE}"/>
                </a:ext>
              </a:extLst>
            </p:cNvPr>
            <p:cNvSpPr txBox="1"/>
            <p:nvPr/>
          </p:nvSpPr>
          <p:spPr>
            <a:xfrm>
              <a:off x="460549" y="3970249"/>
              <a:ext cx="8740545"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Temas adicionales</a:t>
              </a:r>
            </a:p>
          </p:txBody>
        </p:sp>
      </p:grpSp>
      <p:pic>
        <p:nvPicPr>
          <p:cNvPr id="3" name="Imagen 2" descr="Interfaz de usuario gráfica, Sitio web&#10;&#10;Descripción generada automáticamente">
            <a:extLst>
              <a:ext uri="{FF2B5EF4-FFF2-40B4-BE49-F238E27FC236}">
                <a16:creationId xmlns:a16="http://schemas.microsoft.com/office/drawing/2014/main" id="{E5EE8CAE-0F08-F979-1472-FAAA279DDB5D}"/>
              </a:ext>
            </a:extLst>
          </p:cNvPr>
          <p:cNvPicPr>
            <a:picLocks noChangeAspect="1"/>
          </p:cNvPicPr>
          <p:nvPr/>
        </p:nvPicPr>
        <p:blipFill rotWithShape="1">
          <a:blip r:embed="rId2"/>
          <a:srcRect l="29577" t="23579" r="44160" b="56736"/>
          <a:stretch/>
        </p:blipFill>
        <p:spPr bwMode="auto">
          <a:xfrm>
            <a:off x="6227120" y="2445121"/>
            <a:ext cx="3266983" cy="1171854"/>
          </a:xfrm>
          <a:prstGeom prst="rect">
            <a:avLst/>
          </a:prstGeom>
          <a:ln>
            <a:noFill/>
          </a:ln>
          <a:extLst>
            <a:ext uri="{53640926-AAD7-44D8-BBD7-CCE9431645EC}">
              <a14:shadowObscured xmlns:a14="http://schemas.microsoft.com/office/drawing/2010/main"/>
            </a:ext>
          </a:extLst>
        </p:spPr>
      </p:pic>
      <p:sp>
        <p:nvSpPr>
          <p:cNvPr id="4" name="CuadroTexto 3">
            <a:extLst>
              <a:ext uri="{FF2B5EF4-FFF2-40B4-BE49-F238E27FC236}">
                <a16:creationId xmlns:a16="http://schemas.microsoft.com/office/drawing/2014/main" id="{6197E396-327A-E3A6-475A-1DCE5004C1E3}"/>
              </a:ext>
            </a:extLst>
          </p:cNvPr>
          <p:cNvSpPr txBox="1"/>
          <p:nvPr/>
        </p:nvSpPr>
        <p:spPr>
          <a:xfrm>
            <a:off x="5450005" y="1825844"/>
            <a:ext cx="5574048" cy="400110"/>
          </a:xfrm>
          <a:prstGeom prst="rect">
            <a:avLst/>
          </a:prstGeom>
          <a:noFill/>
        </p:spPr>
        <p:txBody>
          <a:bodyPr wrap="square" rtlCol="0">
            <a:spAutoFit/>
          </a:bodyPr>
          <a:lstStyle/>
          <a:p>
            <a:pPr algn="just"/>
            <a:r>
              <a:rPr lang="es-419" sz="2000" dirty="0">
                <a:latin typeface="Century Gothic" panose="020B0502020202020204" pitchFamily="34" charset="0"/>
              </a:rPr>
              <a:t>Instituto Electoral de la Ciudad de México</a:t>
            </a:r>
          </a:p>
        </p:txBody>
      </p:sp>
      <p:sp>
        <p:nvSpPr>
          <p:cNvPr id="9" name="CuadroTexto 8">
            <a:extLst>
              <a:ext uri="{FF2B5EF4-FFF2-40B4-BE49-F238E27FC236}">
                <a16:creationId xmlns:a16="http://schemas.microsoft.com/office/drawing/2014/main" id="{2483D4F6-A425-78D4-4C2A-27B9D191A4FD}"/>
              </a:ext>
            </a:extLst>
          </p:cNvPr>
          <p:cNvSpPr txBox="1"/>
          <p:nvPr/>
        </p:nvSpPr>
        <p:spPr>
          <a:xfrm>
            <a:off x="4732304" y="3892746"/>
            <a:ext cx="7385182" cy="2554545"/>
          </a:xfrm>
          <a:prstGeom prst="rect">
            <a:avLst/>
          </a:prstGeom>
          <a:noFill/>
        </p:spPr>
        <p:txBody>
          <a:bodyPr wrap="square" rtlCol="0">
            <a:spAutoFit/>
          </a:bodyPr>
          <a:lstStyle/>
          <a:p>
            <a:pPr algn="just"/>
            <a:r>
              <a:rPr lang="es-419" sz="2000" dirty="0">
                <a:latin typeface="Century Gothic" panose="020B0502020202020204" pitchFamily="34" charset="0"/>
              </a:rPr>
              <a:t>Cuenta con </a:t>
            </a:r>
          </a:p>
          <a:p>
            <a:pPr marL="342900" indent="-342900" algn="just">
              <a:buFont typeface="Wingdings" panose="05000000000000000000" pitchFamily="2" charset="2"/>
              <a:buChar char="ü"/>
            </a:pPr>
            <a:r>
              <a:rPr lang="es-419" sz="2000" dirty="0">
                <a:latin typeface="Century Gothic" panose="020B0502020202020204" pitchFamily="34" charset="0"/>
              </a:rPr>
              <a:t>Comité Ciudadano y </a:t>
            </a:r>
          </a:p>
          <a:p>
            <a:pPr marL="342900" indent="-342900" algn="just">
              <a:buFont typeface="Wingdings" panose="05000000000000000000" pitchFamily="2" charset="2"/>
              <a:buChar char="ü"/>
            </a:pPr>
            <a:r>
              <a:rPr lang="es-419" sz="2000" dirty="0">
                <a:latin typeface="Century Gothic" panose="020B0502020202020204" pitchFamily="34" charset="0"/>
              </a:rPr>
              <a:t>Consejo del Pueblo</a:t>
            </a:r>
          </a:p>
          <a:p>
            <a:pPr algn="just"/>
            <a:r>
              <a:rPr lang="es-419" sz="2000" dirty="0">
                <a:latin typeface="Century Gothic" panose="020B0502020202020204" pitchFamily="34" charset="0"/>
              </a:rPr>
              <a:t>Son órganos de representación ciudadana</a:t>
            </a:r>
          </a:p>
          <a:p>
            <a:pPr algn="just"/>
            <a:r>
              <a:rPr lang="es-419" sz="2000" dirty="0">
                <a:latin typeface="Century Gothic" panose="020B0502020202020204" pitchFamily="34" charset="0"/>
              </a:rPr>
              <a:t>No son representantes populares</a:t>
            </a:r>
          </a:p>
          <a:p>
            <a:pPr algn="just"/>
            <a:r>
              <a:rPr lang="es-419" sz="2000" dirty="0">
                <a:latin typeface="Century Gothic" panose="020B0502020202020204" pitchFamily="34" charset="0"/>
              </a:rPr>
              <a:t>No forman parte de la Administración Pública de la CDMX</a:t>
            </a:r>
          </a:p>
          <a:p>
            <a:pPr algn="just"/>
            <a:r>
              <a:rPr lang="es-419" sz="2000" dirty="0">
                <a:latin typeface="Century Gothic" panose="020B0502020202020204" pitchFamily="34" charset="0"/>
              </a:rPr>
              <a:t>No son personas servidoras públicas</a:t>
            </a:r>
          </a:p>
          <a:p>
            <a:pPr algn="just"/>
            <a:endParaRPr lang="es-419" sz="2000" dirty="0">
              <a:latin typeface="Century Gothic" panose="020B0502020202020204" pitchFamily="34" charset="0"/>
            </a:endParaRPr>
          </a:p>
        </p:txBody>
      </p:sp>
    </p:spTree>
    <p:extLst>
      <p:ext uri="{BB962C8B-B14F-4D97-AF65-F5344CB8AC3E}">
        <p14:creationId xmlns:p14="http://schemas.microsoft.com/office/powerpoint/2010/main" val="42746003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3F8D4EB3-8D83-BF8D-0265-E4D3D03965A9}"/>
              </a:ext>
            </a:extLst>
          </p:cNvPr>
          <p:cNvGrpSpPr/>
          <p:nvPr/>
        </p:nvGrpSpPr>
        <p:grpSpPr>
          <a:xfrm>
            <a:off x="3490340" y="979119"/>
            <a:ext cx="8740545" cy="611018"/>
            <a:chOff x="460549" y="3970249"/>
            <a:chExt cx="8740545" cy="611018"/>
          </a:xfrm>
        </p:grpSpPr>
        <p:sp>
          <p:nvSpPr>
            <p:cNvPr id="5" name="Rectángulo 4">
              <a:extLst>
                <a:ext uri="{FF2B5EF4-FFF2-40B4-BE49-F238E27FC236}">
                  <a16:creationId xmlns:a16="http://schemas.microsoft.com/office/drawing/2014/main" id="{EF536EC6-21F2-28B3-0E88-D4E1D75513AA}"/>
                </a:ext>
              </a:extLst>
            </p:cNvPr>
            <p:cNvSpPr/>
            <p:nvPr/>
          </p:nvSpPr>
          <p:spPr>
            <a:xfrm>
              <a:off x="460549" y="3970249"/>
              <a:ext cx="8740545" cy="611018"/>
            </a:xfrm>
            <a:prstGeom prst="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sp>
        <p:sp>
          <p:nvSpPr>
            <p:cNvPr id="6" name="CuadroTexto 5">
              <a:extLst>
                <a:ext uri="{FF2B5EF4-FFF2-40B4-BE49-F238E27FC236}">
                  <a16:creationId xmlns:a16="http://schemas.microsoft.com/office/drawing/2014/main" id="{2C86BE02-D9BF-7B1E-1DF9-F7A9F4B3A7E6}"/>
                </a:ext>
              </a:extLst>
            </p:cNvPr>
            <p:cNvSpPr txBox="1"/>
            <p:nvPr/>
          </p:nvSpPr>
          <p:spPr>
            <a:xfrm>
              <a:off x="460549" y="3970249"/>
              <a:ext cx="8740545"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Asuntos generales</a:t>
              </a:r>
            </a:p>
          </p:txBody>
        </p:sp>
      </p:grpSp>
      <p:pic>
        <p:nvPicPr>
          <p:cNvPr id="3" name="Picture 2" descr="Que el diálogo sea constante - Tiempo Real">
            <a:extLst>
              <a:ext uri="{FF2B5EF4-FFF2-40B4-BE49-F238E27FC236}">
                <a16:creationId xmlns:a16="http://schemas.microsoft.com/office/drawing/2014/main" id="{23F46807-E0F1-46FA-85D6-AF1BBAB77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359" y="2058186"/>
            <a:ext cx="6631620"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34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a 6">
            <a:extLst>
              <a:ext uri="{FF2B5EF4-FFF2-40B4-BE49-F238E27FC236}">
                <a16:creationId xmlns:a16="http://schemas.microsoft.com/office/drawing/2014/main" id="{2C7EE0AD-CF7A-40AC-8A5A-714D3EE6961E}"/>
              </a:ext>
            </a:extLst>
          </p:cNvPr>
          <p:cNvGraphicFramePr>
            <a:graphicFrameLocks noGrp="1"/>
          </p:cNvGraphicFramePr>
          <p:nvPr>
            <p:extLst>
              <p:ext uri="{D42A27DB-BD31-4B8C-83A1-F6EECF244321}">
                <p14:modId xmlns:p14="http://schemas.microsoft.com/office/powerpoint/2010/main" val="3080697446"/>
              </p:ext>
            </p:extLst>
          </p:nvPr>
        </p:nvGraphicFramePr>
        <p:xfrm>
          <a:off x="25077" y="2307815"/>
          <a:ext cx="12166924" cy="2726436"/>
        </p:xfrm>
        <a:graphic>
          <a:graphicData uri="http://schemas.openxmlformats.org/drawingml/2006/table">
            <a:tbl>
              <a:tblPr firstRow="1" bandRow="1">
                <a:tableStyleId>{5C22544A-7EE6-4342-B048-85BDC9FD1C3A}</a:tableStyleId>
              </a:tblPr>
              <a:tblGrid>
                <a:gridCol w="3866199">
                  <a:extLst>
                    <a:ext uri="{9D8B030D-6E8A-4147-A177-3AD203B41FA5}">
                      <a16:colId xmlns:a16="http://schemas.microsoft.com/office/drawing/2014/main" val="3296683697"/>
                    </a:ext>
                  </a:extLst>
                </a:gridCol>
                <a:gridCol w="8300725">
                  <a:extLst>
                    <a:ext uri="{9D8B030D-6E8A-4147-A177-3AD203B41FA5}">
                      <a16:colId xmlns:a16="http://schemas.microsoft.com/office/drawing/2014/main" val="1267614022"/>
                    </a:ext>
                  </a:extLst>
                </a:gridCol>
              </a:tblGrid>
              <a:tr h="875488">
                <a:tc>
                  <a:txBody>
                    <a:bodyPr/>
                    <a:lstStyle/>
                    <a:p>
                      <a:pPr algn="ctr"/>
                      <a:endParaRPr lang="es-MX" dirty="0">
                        <a:solidFill>
                          <a:schemeClr val="bg1"/>
                        </a:solidFill>
                        <a:latin typeface="Century Gothic" panose="020B0502020202020204" pitchFamily="34" charset="0"/>
                      </a:endParaRPr>
                    </a:p>
                    <a:p>
                      <a:pPr algn="ctr"/>
                      <a:r>
                        <a:rPr lang="es-MX" dirty="0">
                          <a:solidFill>
                            <a:schemeClr val="bg1"/>
                          </a:solidFill>
                          <a:latin typeface="Century Gothic" panose="020B0502020202020204" pitchFamily="34" charset="0"/>
                        </a:rPr>
                        <a:t>Cuenta electrónica</a:t>
                      </a:r>
                    </a:p>
                    <a:p>
                      <a:pPr algn="ctr"/>
                      <a:endParaRPr lang="es-MX" dirty="0">
                        <a:solidFill>
                          <a:schemeClr val="bg1"/>
                        </a:solidFill>
                        <a:latin typeface="Century Gothic" panose="020B0502020202020204" pitchFamily="34" charset="0"/>
                      </a:endParaRPr>
                    </a:p>
                  </a:txBody>
                  <a:tcPr>
                    <a:solidFill>
                      <a:schemeClr val="accent6">
                        <a:lumMod val="75000"/>
                      </a:schemeClr>
                    </a:solidFill>
                  </a:tcPr>
                </a:tc>
                <a:tc>
                  <a:txBody>
                    <a:bodyPr/>
                    <a:lstStyle/>
                    <a:p>
                      <a:pPr algn="ctr"/>
                      <a:endParaRPr lang="es-MX" dirty="0">
                        <a:solidFill>
                          <a:schemeClr val="bg1"/>
                        </a:solidFill>
                        <a:latin typeface="Century Gothic" panose="020B0502020202020204" pitchFamily="34" charset="0"/>
                      </a:endParaRPr>
                    </a:p>
                    <a:p>
                      <a:pPr algn="ctr"/>
                      <a:r>
                        <a:rPr lang="es-MX" dirty="0">
                          <a:solidFill>
                            <a:schemeClr val="bg1"/>
                          </a:solidFill>
                          <a:latin typeface="Century Gothic" panose="020B0502020202020204" pitchFamily="34" charset="0"/>
                        </a:rPr>
                        <a:t>Tema</a:t>
                      </a:r>
                    </a:p>
                  </a:txBody>
                  <a:tcPr>
                    <a:solidFill>
                      <a:schemeClr val="accent6">
                        <a:lumMod val="75000"/>
                      </a:schemeClr>
                    </a:solidFill>
                  </a:tcPr>
                </a:tc>
                <a:extLst>
                  <a:ext uri="{0D108BD9-81ED-4DB2-BD59-A6C34878D82A}">
                    <a16:rowId xmlns:a16="http://schemas.microsoft.com/office/drawing/2014/main" val="2883083740"/>
                  </a:ext>
                </a:extLst>
              </a:tr>
              <a:tr h="427437">
                <a:tc>
                  <a:txBody>
                    <a:bodyPr/>
                    <a:lstStyle/>
                    <a:p>
                      <a:r>
                        <a:rPr lang="es-MX" dirty="0">
                          <a:solidFill>
                            <a:srgbClr val="7030A0"/>
                          </a:solidFill>
                          <a:latin typeface="Century Gothic" panose="020B0502020202020204" pitchFamily="34" charset="0"/>
                          <a:hlinkClick r:id="rId2"/>
                        </a:rPr>
                        <a:t>cavainfo@infocdmx.org.mx</a:t>
                      </a:r>
                      <a:r>
                        <a:rPr lang="es-MX" dirty="0">
                          <a:solidFill>
                            <a:srgbClr val="7030A0"/>
                          </a:solidFill>
                          <a:latin typeface="Century Gothic" panose="020B0502020202020204" pitchFamily="34" charset="0"/>
                        </a:rPr>
                        <a:t> </a:t>
                      </a:r>
                    </a:p>
                  </a:txBody>
                  <a:tcPr>
                    <a:solidFill>
                      <a:schemeClr val="accent6">
                        <a:lumMod val="20000"/>
                        <a:lumOff val="80000"/>
                      </a:schemeClr>
                    </a:solidFill>
                  </a:tcPr>
                </a:tc>
                <a:tc>
                  <a:txBody>
                    <a:bodyPr/>
                    <a:lstStyle/>
                    <a:p>
                      <a:pPr>
                        <a:lnSpc>
                          <a:spcPct val="200000"/>
                        </a:lnSpc>
                      </a:pPr>
                      <a:r>
                        <a:rPr lang="es-MX" sz="2000" b="1" dirty="0">
                          <a:solidFill>
                            <a:schemeClr val="accent1"/>
                          </a:solidFill>
                          <a:latin typeface="Century Gothic" panose="020B0502020202020204" pitchFamily="34" charset="0"/>
                        </a:rPr>
                        <a:t>Soporte respecto de la plataforma CAVAINFO</a:t>
                      </a:r>
                    </a:p>
                  </a:txBody>
                  <a:tcPr>
                    <a:solidFill>
                      <a:schemeClr val="accent6">
                        <a:lumMod val="20000"/>
                        <a:lumOff val="80000"/>
                      </a:schemeClr>
                    </a:solidFill>
                  </a:tcPr>
                </a:tc>
                <a:extLst>
                  <a:ext uri="{0D108BD9-81ED-4DB2-BD59-A6C34878D82A}">
                    <a16:rowId xmlns:a16="http://schemas.microsoft.com/office/drawing/2014/main" val="841611368"/>
                  </a:ext>
                </a:extLst>
              </a:tr>
              <a:tr h="578309">
                <a:tc>
                  <a:txBody>
                    <a:bodyPr/>
                    <a:lstStyle/>
                    <a:p>
                      <a:r>
                        <a:rPr lang="es-MX" dirty="0">
                          <a:solidFill>
                            <a:srgbClr val="7030A0"/>
                          </a:solidFill>
                          <a:latin typeface="Century Gothic" panose="020B0502020202020204" pitchFamily="34" charset="0"/>
                          <a:hlinkClick r:id="rId3"/>
                        </a:rPr>
                        <a:t>cedoc@infocdmx.org.mx</a:t>
                      </a:r>
                      <a:r>
                        <a:rPr lang="es-MX" dirty="0">
                          <a:solidFill>
                            <a:srgbClr val="7030A0"/>
                          </a:solidFill>
                          <a:latin typeface="Century Gothic" panose="020B0502020202020204" pitchFamily="34" charset="0"/>
                        </a:rPr>
                        <a:t> </a:t>
                      </a:r>
                    </a:p>
                  </a:txBody>
                  <a:tcPr>
                    <a:solidFill>
                      <a:schemeClr val="accent6">
                        <a:lumMod val="20000"/>
                        <a:lumOff val="80000"/>
                      </a:schemeClr>
                    </a:solidFill>
                  </a:tcPr>
                </a:tc>
                <a:tc>
                  <a:txBody>
                    <a:bodyPr/>
                    <a:lstStyle/>
                    <a:p>
                      <a:pPr>
                        <a:lnSpc>
                          <a:spcPct val="200000"/>
                        </a:lnSpc>
                      </a:pPr>
                      <a:r>
                        <a:rPr lang="es-MX" sz="2000" b="1" dirty="0">
                          <a:solidFill>
                            <a:schemeClr val="accent1"/>
                          </a:solidFill>
                          <a:latin typeface="Century Gothic" panose="020B0502020202020204" pitchFamily="34" charset="0"/>
                        </a:rPr>
                        <a:t>Cualquier tema relacionado con el Centro de Documentación</a:t>
                      </a:r>
                    </a:p>
                  </a:txBody>
                  <a:tcPr>
                    <a:solidFill>
                      <a:schemeClr val="accent6">
                        <a:lumMod val="20000"/>
                        <a:lumOff val="80000"/>
                      </a:schemeClr>
                    </a:solidFill>
                  </a:tcPr>
                </a:tc>
                <a:extLst>
                  <a:ext uri="{0D108BD9-81ED-4DB2-BD59-A6C34878D82A}">
                    <a16:rowId xmlns:a16="http://schemas.microsoft.com/office/drawing/2014/main" val="2087786898"/>
                  </a:ext>
                </a:extLst>
              </a:tr>
              <a:tr h="578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solidFill>
                            <a:srgbClr val="7030A0"/>
                          </a:solidFill>
                          <a:latin typeface="Century Gothic" panose="020B0502020202020204" pitchFamily="34" charset="0"/>
                          <a:hlinkClick r:id="rId4"/>
                        </a:rPr>
                        <a:t>capacitacion@infocdmx.org.mx</a:t>
                      </a:r>
                      <a:r>
                        <a:rPr lang="es-MX" dirty="0">
                          <a:solidFill>
                            <a:srgbClr val="7030A0"/>
                          </a:solidFill>
                          <a:latin typeface="Century Gothic" panose="020B0502020202020204" pitchFamily="34" charset="0"/>
                        </a:rPr>
                        <a:t> </a:t>
                      </a:r>
                    </a:p>
                  </a:txBody>
                  <a:tcPr>
                    <a:solidFill>
                      <a:schemeClr val="accent6">
                        <a:lumMod val="20000"/>
                        <a:lumOff val="80000"/>
                      </a:schemeClr>
                    </a:solidFill>
                  </a:tcPr>
                </a:tc>
                <a:tc>
                  <a:txBody>
                    <a:bodyPr/>
                    <a:lstStyle/>
                    <a:p>
                      <a:pPr>
                        <a:lnSpc>
                          <a:spcPct val="200000"/>
                        </a:lnSpc>
                      </a:pPr>
                      <a:r>
                        <a:rPr lang="es-MX" sz="2000" b="1" dirty="0">
                          <a:solidFill>
                            <a:schemeClr val="accent1"/>
                          </a:solidFill>
                          <a:latin typeface="Century Gothic" panose="020B0502020202020204" pitchFamily="34" charset="0"/>
                        </a:rPr>
                        <a:t>Genérica</a:t>
                      </a:r>
                    </a:p>
                  </a:txBody>
                  <a:tcPr>
                    <a:solidFill>
                      <a:schemeClr val="accent6">
                        <a:lumMod val="20000"/>
                        <a:lumOff val="80000"/>
                      </a:schemeClr>
                    </a:solidFill>
                  </a:tcPr>
                </a:tc>
                <a:extLst>
                  <a:ext uri="{0D108BD9-81ED-4DB2-BD59-A6C34878D82A}">
                    <a16:rowId xmlns:a16="http://schemas.microsoft.com/office/drawing/2014/main" val="3318142209"/>
                  </a:ext>
                </a:extLst>
              </a:tr>
            </a:tbl>
          </a:graphicData>
        </a:graphic>
      </p:graphicFrame>
      <p:sp>
        <p:nvSpPr>
          <p:cNvPr id="7" name="Marcador de contenido 2">
            <a:extLst>
              <a:ext uri="{FF2B5EF4-FFF2-40B4-BE49-F238E27FC236}">
                <a16:creationId xmlns:a16="http://schemas.microsoft.com/office/drawing/2014/main" id="{877781C1-A548-D61B-0216-D456A0CFC090}"/>
              </a:ext>
            </a:extLst>
          </p:cNvPr>
          <p:cNvSpPr txBox="1">
            <a:spLocks/>
          </p:cNvSpPr>
          <p:nvPr/>
        </p:nvSpPr>
        <p:spPr>
          <a:xfrm>
            <a:off x="-202985" y="1207998"/>
            <a:ext cx="3693325" cy="615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3200" b="1" dirty="0">
                <a:solidFill>
                  <a:srgbClr val="7030A0"/>
                </a:solidFill>
                <a:latin typeface="Franklin Gothic Book" panose="020B0503020102020204" pitchFamily="34" charset="0"/>
              </a:rPr>
              <a:t>Atención</a:t>
            </a:r>
            <a:endParaRPr lang="es-MX" sz="3200" b="1" dirty="0">
              <a:latin typeface="Franklin Gothic Book" panose="020B0503020102020204" pitchFamily="34" charset="0"/>
            </a:endParaRPr>
          </a:p>
        </p:txBody>
      </p:sp>
      <p:grpSp>
        <p:nvGrpSpPr>
          <p:cNvPr id="8" name="Grupo 7">
            <a:extLst>
              <a:ext uri="{FF2B5EF4-FFF2-40B4-BE49-F238E27FC236}">
                <a16:creationId xmlns:a16="http://schemas.microsoft.com/office/drawing/2014/main" id="{EE37A4EE-BE64-B9F7-3FB8-4EFF022D154A}"/>
              </a:ext>
            </a:extLst>
          </p:cNvPr>
          <p:cNvGrpSpPr/>
          <p:nvPr/>
        </p:nvGrpSpPr>
        <p:grpSpPr>
          <a:xfrm>
            <a:off x="3490340" y="979119"/>
            <a:ext cx="8740545" cy="611018"/>
            <a:chOff x="460549" y="3970249"/>
            <a:chExt cx="8740545" cy="611018"/>
          </a:xfrm>
        </p:grpSpPr>
        <p:sp>
          <p:nvSpPr>
            <p:cNvPr id="9" name="Rectángulo 8">
              <a:extLst>
                <a:ext uri="{FF2B5EF4-FFF2-40B4-BE49-F238E27FC236}">
                  <a16:creationId xmlns:a16="http://schemas.microsoft.com/office/drawing/2014/main" id="{0C959C97-2312-1CA3-7902-BBEA9415FEDB}"/>
                </a:ext>
              </a:extLst>
            </p:cNvPr>
            <p:cNvSpPr/>
            <p:nvPr/>
          </p:nvSpPr>
          <p:spPr>
            <a:xfrm>
              <a:off x="460549" y="3970249"/>
              <a:ext cx="8740545" cy="611018"/>
            </a:xfrm>
            <a:prstGeom prst="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sp>
        <p:sp>
          <p:nvSpPr>
            <p:cNvPr id="10" name="CuadroTexto 9">
              <a:extLst>
                <a:ext uri="{FF2B5EF4-FFF2-40B4-BE49-F238E27FC236}">
                  <a16:creationId xmlns:a16="http://schemas.microsoft.com/office/drawing/2014/main" id="{127BED93-1566-4597-A120-BF4F94A9A893}"/>
                </a:ext>
              </a:extLst>
            </p:cNvPr>
            <p:cNvSpPr txBox="1"/>
            <p:nvPr/>
          </p:nvSpPr>
          <p:spPr>
            <a:xfrm>
              <a:off x="460549" y="3970249"/>
              <a:ext cx="8740545" cy="61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4996" tIns="71120" rIns="71120" bIns="7112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bg1"/>
                  </a:solidFill>
                </a:rPr>
                <a:t>Temas adicionales</a:t>
              </a:r>
            </a:p>
          </p:txBody>
        </p:sp>
      </p:grpSp>
    </p:spTree>
    <p:extLst>
      <p:ext uri="{BB962C8B-B14F-4D97-AF65-F5344CB8AC3E}">
        <p14:creationId xmlns:p14="http://schemas.microsoft.com/office/powerpoint/2010/main" val="24766223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9EC4966-4E81-48EE-9C52-62B9BC231829}"/>
              </a:ext>
            </a:extLst>
          </p:cNvPr>
          <p:cNvSpPr txBox="1">
            <a:spLocks/>
          </p:cNvSpPr>
          <p:nvPr/>
        </p:nvSpPr>
        <p:spPr>
          <a:xfrm>
            <a:off x="1313211" y="2465019"/>
            <a:ext cx="9565578" cy="23926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200000"/>
              </a:lnSpc>
              <a:buNone/>
            </a:pPr>
            <a:r>
              <a:rPr lang="es-MX" sz="3000" dirty="0">
                <a:solidFill>
                  <a:srgbClr val="222222"/>
                </a:solidFill>
                <a:latin typeface="Century Gothic" panose="020B0502020202020204" pitchFamily="34" charset="0"/>
              </a:rPr>
              <a:t>“Juntarse es un comienzo. Seguir juntos es un progreso. Trabajar juntos es un éxito”.</a:t>
            </a:r>
          </a:p>
          <a:p>
            <a:pPr marL="0" indent="0" algn="r">
              <a:buFont typeface="Arial"/>
              <a:buNone/>
            </a:pPr>
            <a:endParaRPr lang="es-MX" sz="2400" b="0" i="1" dirty="0">
              <a:solidFill>
                <a:srgbClr val="444444"/>
              </a:solidFill>
              <a:effectLst/>
              <a:latin typeface="Century Gothic" panose="020B0502020202020204" pitchFamily="34" charset="0"/>
            </a:endParaRPr>
          </a:p>
          <a:p>
            <a:pPr marL="0" indent="0" algn="r">
              <a:buFont typeface="Arial"/>
              <a:buNone/>
            </a:pPr>
            <a:r>
              <a:rPr lang="es-MX" sz="2400" b="0" i="1" dirty="0">
                <a:solidFill>
                  <a:srgbClr val="444444"/>
                </a:solidFill>
                <a:effectLst/>
                <a:latin typeface="Century Gothic" panose="020B0502020202020204" pitchFamily="34" charset="0"/>
              </a:rPr>
              <a:t>Henry Ford</a:t>
            </a:r>
            <a:endParaRPr lang="es-ES" sz="2400" dirty="0">
              <a:latin typeface="Century Gothic" panose="020B0502020202020204" pitchFamily="34" charset="0"/>
            </a:endParaRPr>
          </a:p>
        </p:txBody>
      </p:sp>
    </p:spTree>
    <p:extLst>
      <p:ext uri="{BB962C8B-B14F-4D97-AF65-F5344CB8AC3E}">
        <p14:creationId xmlns:p14="http://schemas.microsoft.com/office/powerpoint/2010/main" val="3159634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descr="PLANTILLA_CAPACITACION_FIN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79"/>
            <a:ext cx="12268200" cy="6888845"/>
          </a:xfrm>
          <a:prstGeom prst="rect">
            <a:avLst/>
          </a:prstGeom>
        </p:spPr>
      </p:pic>
    </p:spTree>
    <p:extLst>
      <p:ext uri="{BB962C8B-B14F-4D97-AF65-F5344CB8AC3E}">
        <p14:creationId xmlns:p14="http://schemas.microsoft.com/office/powerpoint/2010/main" val="408334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A37A39BF-5F61-40A2-915E-ED042CE9D9D1}"/>
              </a:ext>
            </a:extLst>
          </p:cNvPr>
          <p:cNvCxnSpPr>
            <a:cxnSpLocks/>
          </p:cNvCxnSpPr>
          <p:nvPr/>
        </p:nvCxnSpPr>
        <p:spPr>
          <a:xfrm>
            <a:off x="615871" y="1599299"/>
            <a:ext cx="10389423"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Marcador de contenido 2">
            <a:extLst>
              <a:ext uri="{FF2B5EF4-FFF2-40B4-BE49-F238E27FC236}">
                <a16:creationId xmlns:a16="http://schemas.microsoft.com/office/drawing/2014/main" id="{1A07D11C-AA4E-4AAA-8662-D99C2979A209}"/>
              </a:ext>
            </a:extLst>
          </p:cNvPr>
          <p:cNvSpPr txBox="1">
            <a:spLocks/>
          </p:cNvSpPr>
          <p:nvPr/>
        </p:nvSpPr>
        <p:spPr>
          <a:xfrm>
            <a:off x="3303290" y="1087290"/>
            <a:ext cx="7886700" cy="535531"/>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t>Ganadores del reconocimiento ReDes 2022</a:t>
            </a:r>
          </a:p>
        </p:txBody>
      </p:sp>
      <p:graphicFrame>
        <p:nvGraphicFramePr>
          <p:cNvPr id="2" name="Tabla 1">
            <a:extLst>
              <a:ext uri="{FF2B5EF4-FFF2-40B4-BE49-F238E27FC236}">
                <a16:creationId xmlns:a16="http://schemas.microsoft.com/office/drawing/2014/main" id="{AC532823-0E8A-F8BA-BABA-4B5B156CE3E3}"/>
              </a:ext>
            </a:extLst>
          </p:cNvPr>
          <p:cNvGraphicFramePr>
            <a:graphicFrameLocks noGrp="1"/>
          </p:cNvGraphicFramePr>
          <p:nvPr>
            <p:extLst>
              <p:ext uri="{D42A27DB-BD31-4B8C-83A1-F6EECF244321}">
                <p14:modId xmlns:p14="http://schemas.microsoft.com/office/powerpoint/2010/main" val="298671562"/>
              </p:ext>
            </p:extLst>
          </p:nvPr>
        </p:nvGraphicFramePr>
        <p:xfrm>
          <a:off x="140602" y="1622822"/>
          <a:ext cx="11205060" cy="4769111"/>
        </p:xfrm>
        <a:graphic>
          <a:graphicData uri="http://schemas.openxmlformats.org/drawingml/2006/table">
            <a:tbl>
              <a:tblPr firstRow="1" firstCol="1" bandRow="1">
                <a:tableStyleId>{5C22544A-7EE6-4342-B048-85BDC9FD1C3A}</a:tableStyleId>
              </a:tblPr>
              <a:tblGrid>
                <a:gridCol w="454435">
                  <a:extLst>
                    <a:ext uri="{9D8B030D-6E8A-4147-A177-3AD203B41FA5}">
                      <a16:colId xmlns:a16="http://schemas.microsoft.com/office/drawing/2014/main" val="2649455728"/>
                    </a:ext>
                  </a:extLst>
                </a:gridCol>
                <a:gridCol w="7208435">
                  <a:extLst>
                    <a:ext uri="{9D8B030D-6E8A-4147-A177-3AD203B41FA5}">
                      <a16:colId xmlns:a16="http://schemas.microsoft.com/office/drawing/2014/main" val="1064723296"/>
                    </a:ext>
                  </a:extLst>
                </a:gridCol>
                <a:gridCol w="3542190">
                  <a:extLst>
                    <a:ext uri="{9D8B030D-6E8A-4147-A177-3AD203B41FA5}">
                      <a16:colId xmlns:a16="http://schemas.microsoft.com/office/drawing/2014/main" val="1935547330"/>
                    </a:ext>
                  </a:extLst>
                </a:gridCol>
              </a:tblGrid>
              <a:tr h="492036">
                <a:tc>
                  <a:txBody>
                    <a:bodyPr/>
                    <a:lstStyle/>
                    <a:p>
                      <a:pPr algn="ctr">
                        <a:lnSpc>
                          <a:spcPct val="107000"/>
                        </a:lnSpc>
                      </a:pPr>
                      <a:r>
                        <a:rPr lang="es-MX" sz="1600" dirty="0">
                          <a:effectLst/>
                          <a:latin typeface="Arial" panose="020B0604020202020204" pitchFamily="34" charset="0"/>
                          <a:cs typeface="Arial" panose="020B0604020202020204" pitchFamily="34" charset="0"/>
                        </a:rPr>
                        <a:t>Id</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0376" marR="40376" marT="0" marB="0" anchor="ctr">
                    <a:solidFill>
                      <a:srgbClr val="BF95DF"/>
                    </a:solidFill>
                  </a:tcPr>
                </a:tc>
                <a:tc>
                  <a:txBody>
                    <a:bodyPr/>
                    <a:lstStyle/>
                    <a:p>
                      <a:pPr algn="ctr">
                        <a:lnSpc>
                          <a:spcPct val="107000"/>
                        </a:lnSpc>
                      </a:pPr>
                      <a:r>
                        <a:rPr lang="es-ES" sz="1600" dirty="0">
                          <a:effectLst/>
                          <a:latin typeface="Arial" panose="020B0604020202020204" pitchFamily="34" charset="0"/>
                          <a:cs typeface="Arial" panose="020B0604020202020204" pitchFamily="34" charset="0"/>
                        </a:rPr>
                        <a:t>Nombre del sujeto obligado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0376" marR="40376" marT="0" marB="0" anchor="ctr">
                    <a:solidFill>
                      <a:srgbClr val="BF95DF"/>
                    </a:solidFill>
                  </a:tcPr>
                </a:tc>
                <a:tc>
                  <a:txBody>
                    <a:bodyPr/>
                    <a:lstStyle/>
                    <a:p>
                      <a:pPr algn="ctr">
                        <a:lnSpc>
                          <a:spcPct val="107000"/>
                        </a:lnSpc>
                      </a:pPr>
                      <a:r>
                        <a:rPr lang="es-ES" sz="1600" dirty="0">
                          <a:effectLst/>
                          <a:latin typeface="Arial" panose="020B0604020202020204" pitchFamily="34" charset="0"/>
                          <a:cs typeface="Arial" panose="020B0604020202020204" pitchFamily="34" charset="0"/>
                        </a:rPr>
                        <a:t>Nombre de la persona acreedora al reconocimiento</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a:txBody>
                  <a:tcPr marL="40376" marR="40376" marT="0" marB="0" anchor="ctr">
                    <a:solidFill>
                      <a:srgbClr val="BF95DF"/>
                    </a:solidFill>
                  </a:tcPr>
                </a:tc>
                <a:extLst>
                  <a:ext uri="{0D108BD9-81ED-4DB2-BD59-A6C34878D82A}">
                    <a16:rowId xmlns:a16="http://schemas.microsoft.com/office/drawing/2014/main" val="775227798"/>
                  </a:ext>
                </a:extLst>
              </a:tr>
              <a:tr h="274933">
                <a:tc>
                  <a:txBody>
                    <a:bodyPr/>
                    <a:lstStyle/>
                    <a:p>
                      <a:pPr algn="ctr">
                        <a:lnSpc>
                          <a:spcPct val="107000"/>
                        </a:lnSpc>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31</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a:effectLst/>
                          <a:latin typeface="Arial" panose="020B0604020202020204" pitchFamily="34" charset="0"/>
                          <a:ea typeface="Times New Roman" panose="02020603050405020304" pitchFamily="18" charset="0"/>
                          <a:cs typeface="Times New Roman" panose="02020603050405020304" pitchFamily="18" charset="0"/>
                        </a:rPr>
                        <a:t>Procuraduría Social de la Ciudad de México</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tc>
                  <a:txBody>
                    <a:bodyPr/>
                    <a:lstStyle/>
                    <a:p>
                      <a:pPr>
                        <a:lnSpc>
                          <a:spcPct val="107000"/>
                        </a:lnSpc>
                      </a:pPr>
                      <a:r>
                        <a:rPr lang="es-E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David Guzmán Corroviñas</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extLst>
                  <a:ext uri="{0D108BD9-81ED-4DB2-BD59-A6C34878D82A}">
                    <a16:rowId xmlns:a16="http://schemas.microsoft.com/office/drawing/2014/main" val="3510508442"/>
                  </a:ext>
                </a:extLst>
              </a:tr>
              <a:tr h="237847">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Times New Roman" panose="02020603050405020304" pitchFamily="18" charset="0"/>
                        </a:rPr>
                        <a:t>32</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a:effectLst/>
                          <a:latin typeface="Arial" panose="020B0604020202020204" pitchFamily="34" charset="0"/>
                          <a:ea typeface="Times New Roman" panose="02020603050405020304" pitchFamily="18" charset="0"/>
                          <a:cs typeface="Times New Roman" panose="02020603050405020304" pitchFamily="18" charset="0"/>
                        </a:rPr>
                        <a:t>Red de Transporte de Pasajeros de la Ciudad de México (RTP)</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María Guadalupe Sarmiento García</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2453552772"/>
                  </a:ext>
                </a:extLst>
              </a:tr>
              <a:tr h="237847">
                <a:tc>
                  <a:txBody>
                    <a:bodyPr/>
                    <a:lstStyle/>
                    <a:p>
                      <a:pPr algn="ctr">
                        <a:lnSpc>
                          <a:spcPct val="107000"/>
                        </a:lnSpc>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33</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a:effectLst/>
                          <a:latin typeface="Arial" panose="020B0604020202020204" pitchFamily="34" charset="0"/>
                          <a:ea typeface="Times New Roman" panose="02020603050405020304" pitchFamily="18" charset="0"/>
                          <a:cs typeface="Times New Roman" panose="02020603050405020304" pitchFamily="18" charset="0"/>
                        </a:rPr>
                        <a:t>Secretaría de Administración y Finanzas</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Arianna Nataly Guzmán Rodríguez</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extLst>
                  <a:ext uri="{0D108BD9-81ED-4DB2-BD59-A6C34878D82A}">
                    <a16:rowId xmlns:a16="http://schemas.microsoft.com/office/drawing/2014/main" val="664935082"/>
                  </a:ext>
                </a:extLst>
              </a:tr>
              <a:tr h="237847">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Times New Roman" panose="02020603050405020304" pitchFamily="18" charset="0"/>
                        </a:rPr>
                        <a:t>34</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Secretaría de Cultura</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Nohemí García Mendoza</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00422462"/>
                  </a:ext>
                </a:extLst>
              </a:tr>
              <a:tr h="237847">
                <a:tc>
                  <a:txBody>
                    <a:bodyPr/>
                    <a:lstStyle/>
                    <a:p>
                      <a:pPr algn="ctr">
                        <a:lnSpc>
                          <a:spcPct val="107000"/>
                        </a:lnSpc>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35</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a:effectLst/>
                          <a:latin typeface="Arial" panose="020B0604020202020204" pitchFamily="34" charset="0"/>
                          <a:ea typeface="Times New Roman" panose="02020603050405020304" pitchFamily="18" charset="0"/>
                          <a:cs typeface="Times New Roman" panose="02020603050405020304" pitchFamily="18" charset="0"/>
                        </a:rPr>
                        <a:t>Secretaría de la Contraloría General </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Lucero Quintero Olivier</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extLst>
                  <a:ext uri="{0D108BD9-81ED-4DB2-BD59-A6C34878D82A}">
                    <a16:rowId xmlns:a16="http://schemas.microsoft.com/office/drawing/2014/main" val="136301353"/>
                  </a:ext>
                </a:extLst>
              </a:tr>
              <a:tr h="251250">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Times New Roman" panose="02020603050405020304" pitchFamily="18" charset="0"/>
                        </a:rPr>
                        <a:t>36</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a:effectLst/>
                          <a:latin typeface="Arial" panose="020B0604020202020204" pitchFamily="34" charset="0"/>
                          <a:ea typeface="Times New Roman" panose="02020603050405020304" pitchFamily="18" charset="0"/>
                          <a:cs typeface="Times New Roman" panose="02020603050405020304" pitchFamily="18" charset="0"/>
                        </a:rPr>
                        <a:t>Secretaría de Educación, Ciencia, Tecnología e Innovación</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Silvia Denise Valenzuela Guzmán </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970952280"/>
                  </a:ext>
                </a:extLst>
              </a:tr>
              <a:tr h="237847">
                <a:tc>
                  <a:txBody>
                    <a:bodyPr/>
                    <a:lstStyle/>
                    <a:p>
                      <a:pPr algn="ctr">
                        <a:lnSpc>
                          <a:spcPct val="107000"/>
                        </a:lnSpc>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37</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Secretaría de Movilidad</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Mario Alberto Ibarra Talavera</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extLst>
                  <a:ext uri="{0D108BD9-81ED-4DB2-BD59-A6C34878D82A}">
                    <a16:rowId xmlns:a16="http://schemas.microsoft.com/office/drawing/2014/main" val="2169141845"/>
                  </a:ext>
                </a:extLst>
              </a:tr>
              <a:tr h="237847">
                <a:tc>
                  <a:txBody>
                    <a:bodyPr/>
                    <a:lstStyle/>
                    <a:p>
                      <a:pPr algn="ctr">
                        <a:lnSpc>
                          <a:spcPct val="107000"/>
                        </a:lnSpc>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38</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a:effectLst/>
                          <a:latin typeface="Arial" panose="020B0604020202020204" pitchFamily="34" charset="0"/>
                          <a:ea typeface="Times New Roman" panose="02020603050405020304" pitchFamily="18" charset="0"/>
                          <a:cs typeface="Times New Roman" panose="02020603050405020304" pitchFamily="18" charset="0"/>
                        </a:rPr>
                        <a:t>Secretaría de Obras y Servicios</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Isabel Adela García Cruz</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969424218"/>
                  </a:ext>
                </a:extLst>
              </a:tr>
              <a:tr h="237847">
                <a:tc>
                  <a:txBody>
                    <a:bodyPr/>
                    <a:lstStyle/>
                    <a:p>
                      <a:pPr algn="ctr">
                        <a:lnSpc>
                          <a:spcPct val="107000"/>
                        </a:lnSpc>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39</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Secretaría de Salud</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María Claudia Lugo Herrera</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extLst>
                  <a:ext uri="{0D108BD9-81ED-4DB2-BD59-A6C34878D82A}">
                    <a16:rowId xmlns:a16="http://schemas.microsoft.com/office/drawing/2014/main" val="1860088946"/>
                  </a:ext>
                </a:extLst>
              </a:tr>
              <a:tr h="237847">
                <a:tc>
                  <a:txBody>
                    <a:bodyPr/>
                    <a:lstStyle/>
                    <a:p>
                      <a:pPr algn="ctr">
                        <a:lnSpc>
                          <a:spcPct val="107000"/>
                        </a:lnSpc>
                      </a:pPr>
                      <a:r>
                        <a:rPr lang="es-ES" sz="1600" b="1">
                          <a:effectLst/>
                          <a:latin typeface="Arial" panose="020B0604020202020204" pitchFamily="34" charset="0"/>
                          <a:ea typeface="Times New Roman" panose="02020603050405020304" pitchFamily="18" charset="0"/>
                          <a:cs typeface="Times New Roman" panose="02020603050405020304" pitchFamily="18" charset="0"/>
                        </a:rPr>
                        <a:t>40</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a:effectLst/>
                          <a:latin typeface="Arial" panose="020B0604020202020204" pitchFamily="34" charset="0"/>
                          <a:ea typeface="Times New Roman" panose="02020603050405020304" pitchFamily="18" charset="0"/>
                          <a:cs typeface="Times New Roman" panose="02020603050405020304" pitchFamily="18" charset="0"/>
                        </a:rPr>
                        <a:t>Secretaría de Seguridad Ciudadana</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Ismael Mac Donald Argonza</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2783503530"/>
                  </a:ext>
                </a:extLst>
              </a:tr>
              <a:tr h="237847">
                <a:tc>
                  <a:txBody>
                    <a:bodyPr/>
                    <a:lstStyle/>
                    <a:p>
                      <a:pPr algn="ctr">
                        <a:lnSpc>
                          <a:spcPct val="107000"/>
                        </a:lnSpc>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41</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Secretaría de Turismo</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Claudia Paola Hernández de la Cruz</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extLst>
                  <a:ext uri="{0D108BD9-81ED-4DB2-BD59-A6C34878D82A}">
                    <a16:rowId xmlns:a16="http://schemas.microsoft.com/office/drawing/2014/main" val="3083008368"/>
                  </a:ext>
                </a:extLst>
              </a:tr>
              <a:tr h="237847">
                <a:tc>
                  <a:txBody>
                    <a:bodyPr/>
                    <a:lstStyle/>
                    <a:p>
                      <a:pPr algn="ctr">
                        <a:lnSpc>
                          <a:spcPct val="107000"/>
                        </a:lnSpc>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42</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Servicios de Salud Pública de la Ciudad de México</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Rocío Pichardo García</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646364024"/>
                  </a:ext>
                </a:extLst>
              </a:tr>
              <a:tr h="306344">
                <a:tc>
                  <a:txBody>
                    <a:bodyPr/>
                    <a:lstStyle/>
                    <a:p>
                      <a:pPr algn="ctr">
                        <a:lnSpc>
                          <a:spcPct val="107000"/>
                        </a:lnSpc>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43</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Sindicato Democrático de los Trabajadores de la Procuraduría Social del D.F.</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Ilse Lorena Hernández González</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extLst>
                  <a:ext uri="{0D108BD9-81ED-4DB2-BD59-A6C34878D82A}">
                    <a16:rowId xmlns:a16="http://schemas.microsoft.com/office/drawing/2014/main" val="1314123085"/>
                  </a:ext>
                </a:extLst>
              </a:tr>
              <a:tr h="237847">
                <a:tc>
                  <a:txBody>
                    <a:bodyPr/>
                    <a:lstStyle/>
                    <a:p>
                      <a:pPr algn="ctr">
                        <a:lnSpc>
                          <a:spcPct val="107000"/>
                        </a:lnSpc>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44</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Sistema de Aguas de la Ciudad de México</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pPr>
                      <a:r>
                        <a:rPr lang="es-E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Lucero Brittany Calderón Fernández</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968457588"/>
                  </a:ext>
                </a:extLst>
              </a:tr>
              <a:tr h="237847">
                <a:tc>
                  <a:txBody>
                    <a:bodyPr/>
                    <a:lstStyle/>
                    <a:p>
                      <a:pPr algn="ctr">
                        <a:lnSpc>
                          <a:spcPct val="107000"/>
                        </a:lnSpc>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45</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Servicio de Medios Públicos de la Ciudad de México</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Catalina García Cortés</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extLst>
                  <a:ext uri="{0D108BD9-81ED-4DB2-BD59-A6C34878D82A}">
                    <a16:rowId xmlns:a16="http://schemas.microsoft.com/office/drawing/2014/main" val="1146898321"/>
                  </a:ext>
                </a:extLst>
              </a:tr>
              <a:tr h="237847">
                <a:tc>
                  <a:txBody>
                    <a:bodyPr/>
                    <a:lstStyle/>
                    <a:p>
                      <a:pPr algn="ctr">
                        <a:lnSpc>
                          <a:spcPct val="107000"/>
                        </a:lnSpc>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46</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Tribunal Superior de Justicia de la Ciudad de México</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Laura Gisela Coria Méndez</a:t>
                      </a:r>
                      <a:endParaRPr lang="es-MX"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3659827125"/>
                  </a:ext>
                </a:extLst>
              </a:tr>
              <a:tr h="273713">
                <a:tc>
                  <a:txBody>
                    <a:bodyPr/>
                    <a:lstStyle/>
                    <a:p>
                      <a:pPr algn="ctr">
                        <a:lnSpc>
                          <a:spcPct val="107000"/>
                        </a:lnSpc>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47</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BF95DF"/>
                    </a:solidFill>
                  </a:tcPr>
                </a:tc>
                <a:tc>
                  <a:txBody>
                    <a:bodyPr/>
                    <a:lstStyle/>
                    <a:p>
                      <a:pPr>
                        <a:lnSpc>
                          <a:spcPct val="107000"/>
                        </a:lnSpc>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Universidad Autónoma de la Ciudad de México</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tc>
                  <a:txBody>
                    <a:bodyPr/>
                    <a:lstStyle/>
                    <a:p>
                      <a:pPr>
                        <a:lnSpc>
                          <a:spcPct val="107000"/>
                        </a:lnSpc>
                      </a:pPr>
                      <a:r>
                        <a:rPr lang="es-E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Sandra Guerra Córdova</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rgbClr val="DFC9EF"/>
                    </a:solidFill>
                  </a:tcPr>
                </a:tc>
                <a:extLst>
                  <a:ext uri="{0D108BD9-81ED-4DB2-BD59-A6C34878D82A}">
                    <a16:rowId xmlns:a16="http://schemas.microsoft.com/office/drawing/2014/main" val="3074274309"/>
                  </a:ext>
                </a:extLst>
              </a:tr>
            </a:tbl>
          </a:graphicData>
        </a:graphic>
      </p:graphicFrame>
    </p:spTree>
    <p:extLst>
      <p:ext uri="{BB962C8B-B14F-4D97-AF65-F5344CB8AC3E}">
        <p14:creationId xmlns:p14="http://schemas.microsoft.com/office/powerpoint/2010/main" val="3015672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471FE6C-FE2C-7242-B243-4A91203392DF}"/>
              </a:ext>
            </a:extLst>
          </p:cNvPr>
          <p:cNvSpPr>
            <a:spLocks noGrp="1"/>
          </p:cNvSpPr>
          <p:nvPr>
            <p:ph idx="1"/>
          </p:nvPr>
        </p:nvSpPr>
        <p:spPr>
          <a:xfrm>
            <a:off x="1995268" y="2237472"/>
            <a:ext cx="8201464" cy="3051462"/>
          </a:xfrm>
        </p:spPr>
        <p:txBody>
          <a:bodyPr>
            <a:noAutofit/>
          </a:bodyPr>
          <a:lstStyle/>
          <a:p>
            <a:pPr marL="0" indent="0" algn="just">
              <a:lnSpc>
                <a:spcPct val="100000"/>
              </a:lnSpc>
              <a:buNone/>
            </a:pPr>
            <a:r>
              <a:rPr lang="es-MX" sz="2800" b="1" dirty="0">
                <a:latin typeface="Century Gothic" panose="020B0502020202020204" pitchFamily="34" charset="0"/>
              </a:rPr>
              <a:t>Primera reunión de trabajo de la </a:t>
            </a:r>
            <a:r>
              <a:rPr lang="es-ES" sz="2800" b="1" dirty="0">
                <a:solidFill>
                  <a:srgbClr val="800080"/>
                </a:solidFill>
                <a:latin typeface="Century Gothic" panose="020B0502020202020204" pitchFamily="34" charset="0"/>
              </a:rPr>
              <a:t>Red de Transparencia y Acceso a la Información Pública de la Ciudad de México (RETAIP),</a:t>
            </a:r>
            <a:r>
              <a:rPr lang="es-MX" sz="2800" b="1" dirty="0">
                <a:solidFill>
                  <a:srgbClr val="800080"/>
                </a:solidFill>
                <a:latin typeface="Century Gothic" panose="020B0502020202020204" pitchFamily="34" charset="0"/>
              </a:rPr>
              <a:t> </a:t>
            </a:r>
            <a:r>
              <a:rPr lang="es-MX" sz="2800" b="1" dirty="0">
                <a:latin typeface="Century Gothic" panose="020B0502020202020204" pitchFamily="34" charset="0"/>
              </a:rPr>
              <a:t>en su modalidad de Responsables de Capacitación, del año 2023</a:t>
            </a:r>
          </a:p>
        </p:txBody>
      </p:sp>
      <p:cxnSp>
        <p:nvCxnSpPr>
          <p:cNvPr id="5" name="Conector recto 4">
            <a:extLst>
              <a:ext uri="{FF2B5EF4-FFF2-40B4-BE49-F238E27FC236}">
                <a16:creationId xmlns:a16="http://schemas.microsoft.com/office/drawing/2014/main" id="{CC047CE4-2955-4B8C-BBD2-2D15EAD77E02}"/>
              </a:ext>
            </a:extLst>
          </p:cNvPr>
          <p:cNvCxnSpPr>
            <a:cxnSpLocks/>
          </p:cNvCxnSpPr>
          <p:nvPr/>
        </p:nvCxnSpPr>
        <p:spPr>
          <a:xfrm>
            <a:off x="988970" y="1577067"/>
            <a:ext cx="10389423"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707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Conector recto 8">
            <a:extLst>
              <a:ext uri="{FF2B5EF4-FFF2-40B4-BE49-F238E27FC236}">
                <a16:creationId xmlns:a16="http://schemas.microsoft.com/office/drawing/2014/main" id="{B9427A1D-2DA0-4278-B01F-BF8AB5F3C1C6}"/>
              </a:ext>
            </a:extLst>
          </p:cNvPr>
          <p:cNvCxnSpPr>
            <a:cxnSpLocks/>
          </p:cNvCxnSpPr>
          <p:nvPr/>
        </p:nvCxnSpPr>
        <p:spPr>
          <a:xfrm>
            <a:off x="1004158" y="1622787"/>
            <a:ext cx="10389423"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Marcador de contenido 2">
            <a:extLst>
              <a:ext uri="{FF2B5EF4-FFF2-40B4-BE49-F238E27FC236}">
                <a16:creationId xmlns:a16="http://schemas.microsoft.com/office/drawing/2014/main" id="{01B33EDB-0886-41EE-AA7D-FFA006D190CB}"/>
              </a:ext>
            </a:extLst>
          </p:cNvPr>
          <p:cNvSpPr txBox="1">
            <a:spLocks/>
          </p:cNvSpPr>
          <p:nvPr/>
        </p:nvSpPr>
        <p:spPr>
          <a:xfrm>
            <a:off x="2152650" y="1060678"/>
            <a:ext cx="7886700" cy="584775"/>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solidFill>
                  <a:srgbClr val="7030A0"/>
                </a:solidFill>
              </a:rPr>
              <a:t>RETAIP. Capacitación</a:t>
            </a:r>
          </a:p>
        </p:txBody>
      </p:sp>
      <p:pic>
        <p:nvPicPr>
          <p:cNvPr id="1026" name="Picture 2" descr="Vector gratuito personajes de personas y su ilustración de red social">
            <a:extLst>
              <a:ext uri="{FF2B5EF4-FFF2-40B4-BE49-F238E27FC236}">
                <a16:creationId xmlns:a16="http://schemas.microsoft.com/office/drawing/2014/main" id="{3AF8434C-40EB-7954-B354-2F19EB0FB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8142" y="2046178"/>
            <a:ext cx="4288101" cy="31167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5793FE4D-72D4-498A-B705-1CC2BD975A46}"/>
              </a:ext>
            </a:extLst>
          </p:cNvPr>
          <p:cNvSpPr/>
          <p:nvPr/>
        </p:nvSpPr>
        <p:spPr>
          <a:xfrm>
            <a:off x="856230" y="2068843"/>
            <a:ext cx="6671912" cy="3416320"/>
          </a:xfrm>
          <a:prstGeom prst="rect">
            <a:avLst/>
          </a:prstGeom>
        </p:spPr>
        <p:txBody>
          <a:bodyPr wrap="square">
            <a:spAutoFit/>
          </a:bodyPr>
          <a:lstStyle/>
          <a:p>
            <a:pPr lvl="0" algn="just"/>
            <a:r>
              <a:rPr lang="es-ES" sz="2400" dirty="0">
                <a:latin typeface="Century Gothic" panose="020B0502020202020204" pitchFamily="34" charset="0"/>
              </a:rPr>
              <a:t>La </a:t>
            </a:r>
            <a:r>
              <a:rPr lang="es-ES" sz="2400" b="1" dirty="0">
                <a:solidFill>
                  <a:srgbClr val="7030A0"/>
                </a:solidFill>
                <a:latin typeface="Century Gothic" panose="020B0502020202020204" pitchFamily="34" charset="0"/>
              </a:rPr>
              <a:t>RETAIP</a:t>
            </a:r>
            <a:r>
              <a:rPr lang="es-ES" sz="2400" dirty="0">
                <a:solidFill>
                  <a:srgbClr val="7030A0"/>
                </a:solidFill>
                <a:latin typeface="Century Gothic" panose="020B0502020202020204" pitchFamily="34" charset="0"/>
              </a:rPr>
              <a:t> </a:t>
            </a:r>
            <a:r>
              <a:rPr lang="es-ES" sz="2400" b="1" dirty="0">
                <a:solidFill>
                  <a:srgbClr val="7030A0"/>
                </a:solidFill>
                <a:latin typeface="Century Gothic" panose="020B0502020202020204" pitchFamily="34" charset="0"/>
              </a:rPr>
              <a:t>en su modalidad de Responsables de Capacitación</a:t>
            </a:r>
            <a:r>
              <a:rPr lang="es-ES" sz="2400" b="1" dirty="0">
                <a:latin typeface="Century Gothic" panose="020B0502020202020204" pitchFamily="34" charset="0"/>
              </a:rPr>
              <a:t>, </a:t>
            </a:r>
            <a:r>
              <a:rPr lang="es-ES" sz="2400" dirty="0">
                <a:latin typeface="Century Gothic" panose="020B0502020202020204" pitchFamily="34" charset="0"/>
              </a:rPr>
              <a:t>es </a:t>
            </a:r>
            <a:r>
              <a:rPr lang="es-MX" sz="2400" dirty="0">
                <a:latin typeface="Century Gothic" panose="020B0502020202020204" pitchFamily="34" charset="0"/>
              </a:rPr>
              <a:t>un mecanismo de coordinación entre los sujetos obligados de la Ciudad de México, a través del cual se planea y da seguimiento a la capacitación en materia de transparencia, acceso a la información, protección de datos personales y temas relacionados. </a:t>
            </a:r>
            <a:endParaRPr lang="es-ES" sz="2400" dirty="0">
              <a:latin typeface="Century Gothic" panose="020B0502020202020204" pitchFamily="34" charset="0"/>
            </a:endParaRPr>
          </a:p>
        </p:txBody>
      </p:sp>
    </p:spTree>
    <p:extLst>
      <p:ext uri="{BB962C8B-B14F-4D97-AF65-F5344CB8AC3E}">
        <p14:creationId xmlns:p14="http://schemas.microsoft.com/office/powerpoint/2010/main" val="789995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Conector recto 8">
            <a:extLst>
              <a:ext uri="{FF2B5EF4-FFF2-40B4-BE49-F238E27FC236}">
                <a16:creationId xmlns:a16="http://schemas.microsoft.com/office/drawing/2014/main" id="{B9427A1D-2DA0-4278-B01F-BF8AB5F3C1C6}"/>
              </a:ext>
            </a:extLst>
          </p:cNvPr>
          <p:cNvCxnSpPr>
            <a:cxnSpLocks/>
          </p:cNvCxnSpPr>
          <p:nvPr/>
        </p:nvCxnSpPr>
        <p:spPr>
          <a:xfrm>
            <a:off x="1004158" y="1622787"/>
            <a:ext cx="10389423"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Marcador de contenido 2">
            <a:extLst>
              <a:ext uri="{FF2B5EF4-FFF2-40B4-BE49-F238E27FC236}">
                <a16:creationId xmlns:a16="http://schemas.microsoft.com/office/drawing/2014/main" id="{E347E91E-7639-4718-8002-AB1FAD1B4CC5}"/>
              </a:ext>
            </a:extLst>
          </p:cNvPr>
          <p:cNvSpPr txBox="1">
            <a:spLocks/>
          </p:cNvSpPr>
          <p:nvPr/>
        </p:nvSpPr>
        <p:spPr>
          <a:xfrm>
            <a:off x="2152650" y="1097068"/>
            <a:ext cx="7886700" cy="707886"/>
          </a:xfrm>
          <a:prstGeom prst="rect">
            <a:avLst/>
          </a:prstGeom>
        </p:spPr>
        <p:txBody>
          <a:bodyPr vert="horz" lIns="91440" tIns="45720" rIns="91440" bIns="45720" rtlCol="0">
            <a:normAutofit/>
          </a:bodyPr>
          <a:lstStyle>
            <a:defPPr>
              <a:defRPr lang="es-MX"/>
            </a:defPPr>
            <a:lvl1pPr indent="0" algn="ctr">
              <a:lnSpc>
                <a:spcPct val="90000"/>
              </a:lnSpc>
              <a:spcBef>
                <a:spcPts val="1000"/>
              </a:spcBef>
              <a:buFont typeface="Arial" panose="020B0604020202020204" pitchFamily="34" charset="0"/>
              <a:buNone/>
              <a:defRPr sz="3200" b="1">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MX" dirty="0">
                <a:solidFill>
                  <a:srgbClr val="7030A0"/>
                </a:solidFill>
              </a:rPr>
              <a:t>Objetivo de la reunión</a:t>
            </a:r>
          </a:p>
        </p:txBody>
      </p:sp>
      <p:pic>
        <p:nvPicPr>
          <p:cNvPr id="2050" name="Picture 2" descr="Vector gratuito flecha roja del dardo golpeando en el centro del blanco del tablero de dardos">
            <a:extLst>
              <a:ext uri="{FF2B5EF4-FFF2-40B4-BE49-F238E27FC236}">
                <a16:creationId xmlns:a16="http://schemas.microsoft.com/office/drawing/2014/main" id="{805B3BCB-6534-4A89-D098-4A09A4C9A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9758" y="2120487"/>
            <a:ext cx="3454261" cy="345426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78212813-1BC5-432F-92EE-274053F3AC7A}"/>
              </a:ext>
            </a:extLst>
          </p:cNvPr>
          <p:cNvSpPr txBox="1"/>
          <p:nvPr/>
        </p:nvSpPr>
        <p:spPr>
          <a:xfrm>
            <a:off x="904875" y="3928903"/>
            <a:ext cx="6331005" cy="989938"/>
          </a:xfrm>
          <a:prstGeom prst="rect">
            <a:avLst/>
          </a:prstGeom>
        </p:spPr>
        <p:txBody>
          <a:bodyPr vert="horz" lIns="91440" tIns="45720" rIns="91440" bIns="45720" rtlCol="0">
            <a:noAutofit/>
          </a:bodyPr>
          <a:lstStyle/>
          <a:p>
            <a:pPr marL="342900" indent="-342900" algn="just">
              <a:buFont typeface="Arial" panose="020B0604020202020204" pitchFamily="34" charset="0"/>
              <a:buChar char="•"/>
            </a:pPr>
            <a:r>
              <a:rPr lang="es-ES" sz="2400" b="1" dirty="0">
                <a:solidFill>
                  <a:srgbClr val="800080"/>
                </a:solidFill>
                <a:latin typeface="Century Gothic" panose="020B0502020202020204" pitchFamily="34" charset="0"/>
              </a:rPr>
              <a:t>Definir</a:t>
            </a:r>
            <a:r>
              <a:rPr lang="es-ES" sz="2400" b="1" dirty="0">
                <a:latin typeface="Century Gothic" panose="020B0502020202020204" pitchFamily="34" charset="0"/>
              </a:rPr>
              <a:t> </a:t>
            </a:r>
            <a:r>
              <a:rPr lang="es-ES" sz="2400" dirty="0">
                <a:latin typeface="Century Gothic" panose="020B0502020202020204" pitchFamily="34" charset="0"/>
              </a:rPr>
              <a:t>las</a:t>
            </a:r>
            <a:r>
              <a:rPr lang="es-ES" sz="2400" b="1" dirty="0">
                <a:latin typeface="Century Gothic" panose="020B0502020202020204" pitchFamily="34" charset="0"/>
              </a:rPr>
              <a:t> </a:t>
            </a:r>
            <a:r>
              <a:rPr lang="es-ES" sz="2400" dirty="0">
                <a:latin typeface="Century Gothic" panose="020B0502020202020204" pitchFamily="34" charset="0"/>
              </a:rPr>
              <a:t>líneas de trabajo y compromisos para el año 2023.</a:t>
            </a:r>
          </a:p>
          <a:p>
            <a:pPr lvl="0" algn="just"/>
            <a:endParaRPr lang="es-MX" sz="2400" dirty="0">
              <a:latin typeface="Century Gothic" panose="020B0502020202020204" pitchFamily="34" charset="0"/>
            </a:endParaRPr>
          </a:p>
          <a:p>
            <a:pPr lvl="0" algn="just"/>
            <a:endParaRPr lang="es-MX" sz="2400" dirty="0">
              <a:latin typeface="Century Gothic" panose="020B0502020202020204" pitchFamily="34" charset="0"/>
            </a:endParaRPr>
          </a:p>
        </p:txBody>
      </p:sp>
      <p:sp>
        <p:nvSpPr>
          <p:cNvPr id="15" name="CuadroTexto 14">
            <a:extLst>
              <a:ext uri="{FF2B5EF4-FFF2-40B4-BE49-F238E27FC236}">
                <a16:creationId xmlns:a16="http://schemas.microsoft.com/office/drawing/2014/main" id="{1049B4B1-9706-4E8C-9427-966256EC26BD}"/>
              </a:ext>
            </a:extLst>
          </p:cNvPr>
          <p:cNvSpPr txBox="1"/>
          <p:nvPr/>
        </p:nvSpPr>
        <p:spPr>
          <a:xfrm>
            <a:off x="889746" y="2621528"/>
            <a:ext cx="6346134" cy="989937"/>
          </a:xfrm>
          <a:prstGeom prst="rect">
            <a:avLst/>
          </a:prstGeom>
        </p:spPr>
        <p:txBody>
          <a:bodyPr vert="horz" lIns="91440" tIns="45720" rIns="91440" bIns="45720" rtlCol="0">
            <a:noAutofit/>
          </a:bodyPr>
          <a:lstStyle/>
          <a:p>
            <a:pPr marL="342900" lvl="0" indent="-342900" algn="just">
              <a:buFont typeface="Arial" panose="020B0604020202020204" pitchFamily="34" charset="0"/>
              <a:buChar char="•"/>
            </a:pPr>
            <a:r>
              <a:rPr lang="es-ES" sz="2400" b="1" dirty="0">
                <a:solidFill>
                  <a:srgbClr val="800080"/>
                </a:solidFill>
                <a:latin typeface="Century Gothic" panose="020B0502020202020204" pitchFamily="34" charset="0"/>
              </a:rPr>
              <a:t>Compartir</a:t>
            </a:r>
            <a:r>
              <a:rPr lang="es-ES" sz="2400" b="1" dirty="0">
                <a:latin typeface="Century Gothic" panose="020B0502020202020204" pitchFamily="34" charset="0"/>
              </a:rPr>
              <a:t> </a:t>
            </a:r>
            <a:r>
              <a:rPr lang="es-ES" sz="2400" dirty="0">
                <a:latin typeface="Century Gothic" panose="020B0502020202020204" pitchFamily="34" charset="0"/>
              </a:rPr>
              <a:t>la información de los resultados alcanzados durante 2022. </a:t>
            </a:r>
          </a:p>
          <a:p>
            <a:pPr lvl="0" algn="just"/>
            <a:endParaRPr lang="es-ES" sz="2400" dirty="0">
              <a:latin typeface="Century Gothic" panose="020B0502020202020204" pitchFamily="34" charset="0"/>
            </a:endParaRPr>
          </a:p>
          <a:p>
            <a:pPr marL="342900" lvl="0" indent="-342900" algn="just">
              <a:buFont typeface="Arial" panose="020B0604020202020204" pitchFamily="34" charset="0"/>
              <a:buChar char="•"/>
            </a:pPr>
            <a:endParaRPr lang="es-MX" sz="2400" dirty="0">
              <a:latin typeface="Century Gothic" panose="020B0502020202020204" pitchFamily="34" charset="0"/>
            </a:endParaRPr>
          </a:p>
        </p:txBody>
      </p:sp>
    </p:spTree>
    <p:extLst>
      <p:ext uri="{BB962C8B-B14F-4D97-AF65-F5344CB8AC3E}">
        <p14:creationId xmlns:p14="http://schemas.microsoft.com/office/powerpoint/2010/main" val="71011106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D12460EBECA45F45858DE489302054B0" ma:contentTypeVersion="12" ma:contentTypeDescription="Crear nuevo documento." ma:contentTypeScope="" ma:versionID="2c67e3a3a54623a548bd53e920745fda">
  <xsd:schema xmlns:xsd="http://www.w3.org/2001/XMLSchema" xmlns:xs="http://www.w3.org/2001/XMLSchema" xmlns:p="http://schemas.microsoft.com/office/2006/metadata/properties" xmlns:ns3="f8494fdb-3ffd-4ea0-960c-68677fcffa8c" xmlns:ns4="93278712-b4f5-4e58-b918-0a9b3d74acd9" targetNamespace="http://schemas.microsoft.com/office/2006/metadata/properties" ma:root="true" ma:fieldsID="e106e7bce3e223d96d28f8ccb7bf8551" ns3:_="" ns4:_="">
    <xsd:import namespace="f8494fdb-3ffd-4ea0-960c-68677fcffa8c"/>
    <xsd:import namespace="93278712-b4f5-4e58-b918-0a9b3d74acd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494fdb-3ffd-4ea0-960c-68677fcffa8c"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278712-b4f5-4e58-b918-0a9b3d74acd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EF411E-400D-4154-80A5-F3B1A4137961}">
  <ds:schemaRefs>
    <ds:schemaRef ds:uri="http://schemas.microsoft.com/office/infopath/2007/PartnerControls"/>
    <ds:schemaRef ds:uri="http://schemas.microsoft.com/office/2006/metadata/properties"/>
    <ds:schemaRef ds:uri="http://www.w3.org/XML/1998/namespace"/>
    <ds:schemaRef ds:uri="93278712-b4f5-4e58-b918-0a9b3d74acd9"/>
    <ds:schemaRef ds:uri="http://schemas.microsoft.com/office/2006/documentManagement/types"/>
    <ds:schemaRef ds:uri="http://purl.org/dc/elements/1.1/"/>
    <ds:schemaRef ds:uri="f8494fdb-3ffd-4ea0-960c-68677fcffa8c"/>
    <ds:schemaRef ds:uri="http://purl.org/dc/term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B3A72BB0-B9AC-4AA9-BB1E-5C1E931002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494fdb-3ffd-4ea0-960c-68677fcffa8c"/>
    <ds:schemaRef ds:uri="93278712-b4f5-4e58-b918-0a9b3d74ac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98FF2A-F4C7-40FB-9DCA-B8BCB6E9E4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17044</TotalTime>
  <Words>4195</Words>
  <Application>Microsoft Office PowerPoint</Application>
  <PresentationFormat>Panorámica</PresentationFormat>
  <Paragraphs>608</Paragraphs>
  <Slides>54</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54</vt:i4>
      </vt:variant>
    </vt:vector>
  </HeadingPairs>
  <TitlesOfParts>
    <vt:vector size="63" baseType="lpstr">
      <vt:lpstr>Arial</vt:lpstr>
      <vt:lpstr>Calibri</vt:lpstr>
      <vt:lpstr>Calibri Light</vt:lpstr>
      <vt:lpstr>Century Gothic</vt:lpstr>
      <vt:lpstr>Franklin Gothic Book</vt:lpstr>
      <vt:lpstr>Harlow Solid Italic</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Formato 1. Designación del Responsable de Capacitación 2023</vt:lpstr>
      <vt:lpstr>Formato 2. Detección de Necesidades de Capacitación 2023</vt:lpstr>
      <vt:lpstr>Presentación de PowerPoint</vt:lpstr>
      <vt:lpstr>Formato 4. Detección de Necesidades de Capacitación 2024. PRELIMINAR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Comunicacion Social Infodf</dc:creator>
  <cp:lastModifiedBy>Bertha Inés Juárez Lugo</cp:lastModifiedBy>
  <cp:revision>457</cp:revision>
  <cp:lastPrinted>2023-03-29T20:23:01Z</cp:lastPrinted>
  <dcterms:created xsi:type="dcterms:W3CDTF">2019-03-29T23:23:49Z</dcterms:created>
  <dcterms:modified xsi:type="dcterms:W3CDTF">2023-03-30T22:40:26Z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0x010100D12460EBECA45F45858DE489302054B0</vt:lpwstr>
  </property>
</Properties>
</file>